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2710" r:id="rId2"/>
    <p:sldId id="290" r:id="rId3"/>
    <p:sldId id="22723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9" r:id="rId12"/>
    <p:sldId id="310" r:id="rId13"/>
    <p:sldId id="311" r:id="rId14"/>
    <p:sldId id="312" r:id="rId15"/>
    <p:sldId id="313" r:id="rId16"/>
    <p:sldId id="314" r:id="rId17"/>
    <p:sldId id="22725" r:id="rId18"/>
    <p:sldId id="22726" r:id="rId19"/>
    <p:sldId id="22727" r:id="rId20"/>
    <p:sldId id="22728" r:id="rId21"/>
    <p:sldId id="22797" r:id="rId22"/>
    <p:sldId id="22730" r:id="rId23"/>
    <p:sldId id="22731" r:id="rId24"/>
    <p:sldId id="22732" r:id="rId25"/>
    <p:sldId id="22733" r:id="rId26"/>
    <p:sldId id="22734" r:id="rId27"/>
    <p:sldId id="22735" r:id="rId28"/>
    <p:sldId id="22736" r:id="rId29"/>
    <p:sldId id="22737" r:id="rId30"/>
    <p:sldId id="22738" r:id="rId31"/>
    <p:sldId id="2273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871A9-CB32-055B-40F1-1F783E523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314F30-F46F-A0E7-D7CA-CE5BFC1DF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4E0A14-BC76-0568-60E5-730E56A8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2CBAF0-5708-259B-8F28-7BA168114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56180-4A33-17DD-BF3C-3E3DB3D0E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96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48666-C2BB-DFBA-E416-A5BBA26A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F55C64-F267-0CA1-5914-EE681DA0B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F1838-5269-52DC-A0CD-E358698B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68F76A-F7AF-2E90-61B3-19824A73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59AA8-F739-7BDD-CD51-79DA6E95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639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B53309-30A3-6126-9FB0-45DD7BC60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88DE71-C2EB-645E-E065-273555267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92162-3271-A8E0-9EB0-033EF18E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865C07-E2F2-022E-0791-CD074472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13465-079E-B9BC-BD61-362F8537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554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597908"/>
            <a:ext cx="12191999" cy="226009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2192000" cy="955675"/>
          </a:xfrm>
          <a:custGeom>
            <a:avLst/>
            <a:gdLst/>
            <a:ahLst/>
            <a:cxnLst/>
            <a:rect l="l" t="t" r="r" b="b"/>
            <a:pathLst>
              <a:path w="12192000" h="955675">
                <a:moveTo>
                  <a:pt x="12192000" y="0"/>
                </a:moveTo>
                <a:lnTo>
                  <a:pt x="0" y="0"/>
                </a:lnTo>
                <a:lnTo>
                  <a:pt x="0" y="955548"/>
                </a:lnTo>
                <a:lnTo>
                  <a:pt x="12192000" y="955548"/>
                </a:lnTo>
                <a:lnTo>
                  <a:pt x="12192000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7751" y="0"/>
            <a:ext cx="1365522" cy="105547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003" y="13716"/>
            <a:ext cx="1466087" cy="100888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0683" y="13716"/>
            <a:ext cx="1466087" cy="10088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75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534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81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40D4E-E0DE-F1C2-EBE8-3A1B4822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F4CF0-859E-DC8C-261F-B6194E36C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98729-06DF-D8DC-F106-336D45B4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F469C1-E27E-793C-1E6F-E0EE0C27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D16D9-0110-23DC-AFD4-2A624075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0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04F84-820B-4CD5-339D-C21CA619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9534D-1578-52D7-B1B6-D111B12C6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F81F0-77FF-7555-63E4-0FDFDAD2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F68CF-66C1-CE65-214A-ABF33D011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F4366-C9DA-31B1-29BF-73670F4B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19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31B2A-34A1-62A0-7209-53AC6CD1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499CBB-E507-6834-66E5-2DF84DD9D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85EA04-F892-C47B-C9B2-7DB2A23A0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ECAB9B-B3E2-2007-8E89-ACA4CDD49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3868C1-DF87-1820-4178-29C250680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64CEE4-A57D-E290-F026-69ED62A3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0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1028B-58F6-E289-178B-A31CF153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F193F-5D7C-D2F1-D77E-7F0B8E32D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F26C7C-CFE8-96F4-83AB-C2E458718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37E639-F0A7-4CF7-06C6-77A156AC6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071B87-B423-6175-B26B-F5EBFE3D70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5FAC1A-8631-D37B-F4B0-3B49C5A5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30A62C-2155-ED34-DCDD-7EEDD5F51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1A81B9-A10B-F59A-42D3-DC488DF3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8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B0DD-5711-A60E-60DA-2BC248BD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A5A85B-986E-5995-5B68-0A846A09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45468-7260-0C6F-C8F9-A62BF011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682771-4B05-0A1F-7DD2-AE746EC3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63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E845E6-ACEC-5803-13AF-E01F0AA9D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BC3E50-456F-CEC7-548B-05449F35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F98FA3-539D-E0FC-DB1A-DC40075B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3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E1673-C541-2460-DC72-47B952129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D5345-2F99-9D5B-2283-68CC6FCB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2C210E-A940-4687-54BF-87A09AAFD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BDC51-4ABA-3857-4B17-C404B7E4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C4B908-221D-E934-2D4F-97DC85398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69B0C-AA29-A55C-D053-CBE86819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6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4316E-CD47-2FAF-9A03-763355FF5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BD677C-6F83-EF51-C663-9E85CE3F7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40C745-5B48-762F-367F-C513D44B2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D3E3D6-EA77-0DDD-0B3E-CD2C1F82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AFD514-A8DD-B817-61E1-E74A2F1DC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CEA37F-E5E1-9038-DA31-AB9D21E1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0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00E52F-B288-2615-CE08-905FCE05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293C67-0877-29CB-10D0-0F4E3C4CE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82DC47-C4D4-9CA0-A0E4-516997D30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189AD-9F42-4BB8-9CBC-CD2D069C145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B9C38-6B7A-02F8-48EB-2B6701A2B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EFAE5A-3F97-8C01-C40F-8748F1A29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975BA-BC8D-46C0-BFEE-1989DEC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85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9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2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7.png"/><Relationship Id="rId7" Type="http://schemas.openxmlformats.org/officeDocument/2006/relationships/image" Target="../media/image4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3.png"/><Relationship Id="rId4" Type="http://schemas.openxmlformats.org/officeDocument/2006/relationships/image" Target="../media/image9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jp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24.png"/><Relationship Id="rId2" Type="http://schemas.openxmlformats.org/officeDocument/2006/relationships/image" Target="../media/image93.png"/><Relationship Id="rId16" Type="http://schemas.openxmlformats.org/officeDocument/2006/relationships/hyperlink" Target="http://www.imagetoday.co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klematis.jpg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www.w3schools.com/css/kle" TargetMode="External"/><Relationship Id="rId4" Type="http://schemas.openxmlformats.org/officeDocument/2006/relationships/hyperlink" Target="http://www.yasangwha.co.k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://www.imagetoday.co.kr/" TargetMode="Externa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10" Type="http://schemas.openxmlformats.org/officeDocument/2006/relationships/image" Target="../media/image25.png"/><Relationship Id="rId4" Type="http://schemas.openxmlformats.org/officeDocument/2006/relationships/hyperlink" Target="http://www.imagetoday.co.kr/" TargetMode="External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7284"/>
              <a:ext cx="6133856" cy="64899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2007" y="0"/>
              <a:ext cx="3326971" cy="32263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3120" y="2589276"/>
              <a:ext cx="4343946" cy="42672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0735" y="0"/>
              <a:ext cx="1731264" cy="68579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1652" y="2127455"/>
            <a:ext cx="3491865" cy="16529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7500" spc="-37" baseline="-3333" dirty="0"/>
              <a:t>1</a:t>
            </a:r>
            <a:r>
              <a:rPr sz="7500" spc="405" baseline="-3333" dirty="0"/>
              <a:t>3</a:t>
            </a:r>
            <a:r>
              <a:rPr sz="1200" b="0" spc="-20" dirty="0">
                <a:latin typeface="한컴산뜻돋움"/>
                <a:cs typeface="한컴산뜻돋움"/>
              </a:rPr>
              <a:t>[</a:t>
            </a:r>
            <a:r>
              <a:rPr sz="1200" b="1" spc="-20" dirty="0">
                <a:latin typeface="한컴산뜻돋움"/>
                <a:cs typeface="한컴산뜻돋움"/>
              </a:rPr>
              <a:t>H</a:t>
            </a:r>
            <a:r>
              <a:rPr sz="1200" b="1" spc="-50" dirty="0">
                <a:latin typeface="한컴산뜻돋움"/>
                <a:cs typeface="한컴산뜻돋움"/>
              </a:rPr>
              <a:t>T</a:t>
            </a:r>
            <a:r>
              <a:rPr sz="1200" b="1" spc="-25" dirty="0">
                <a:latin typeface="한컴산뜻돋움"/>
                <a:cs typeface="한컴산뜻돋움"/>
              </a:rPr>
              <a:t>M</a:t>
            </a:r>
            <a:r>
              <a:rPr sz="1200" b="1" spc="-20" dirty="0">
                <a:latin typeface="한컴산뜻돋움"/>
                <a:cs typeface="한컴산뜻돋움"/>
              </a:rPr>
              <a:t>L</a:t>
            </a:r>
            <a:r>
              <a:rPr sz="1200" b="0" spc="-25" dirty="0">
                <a:latin typeface="한컴산뜻돋움"/>
                <a:cs typeface="한컴산뜻돋움"/>
              </a:rPr>
              <a:t>+</a:t>
            </a:r>
            <a:r>
              <a:rPr sz="1200" b="1" spc="-20" dirty="0">
                <a:latin typeface="한컴산뜻돋움"/>
                <a:cs typeface="한컴산뜻돋움"/>
              </a:rPr>
              <a:t>C</a:t>
            </a:r>
            <a:r>
              <a:rPr sz="1200" b="1" spc="-25" dirty="0">
                <a:latin typeface="한컴산뜻돋움"/>
                <a:cs typeface="한컴산뜻돋움"/>
              </a:rPr>
              <a:t>SS</a:t>
            </a:r>
            <a:r>
              <a:rPr sz="1200" b="0" spc="-20" dirty="0">
                <a:latin typeface="한컴산뜻돋움"/>
                <a:cs typeface="한컴산뜻돋움"/>
              </a:rPr>
              <a:t>+</a:t>
            </a:r>
            <a:r>
              <a:rPr sz="1200" b="0" spc="215" dirty="0">
                <a:latin typeface="한컴산뜻돋움"/>
                <a:cs typeface="한컴산뜻돋움"/>
              </a:rPr>
              <a:t> </a:t>
            </a:r>
            <a:r>
              <a:rPr sz="1200" b="1" spc="-10" dirty="0">
                <a:latin typeface="한컴산뜻돋움"/>
                <a:cs typeface="한컴산뜻돋움"/>
              </a:rPr>
              <a:t>JAVASCRIPT</a:t>
            </a:r>
            <a:r>
              <a:rPr sz="1200" b="0" spc="-10" dirty="0">
                <a:latin typeface="한컴산뜻돋움"/>
                <a:cs typeface="한컴산뜻돋움"/>
              </a:rPr>
              <a:t>]</a:t>
            </a:r>
            <a:endParaRPr sz="12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5000" spc="-150" dirty="0"/>
              <a:t>자바스크립트</a:t>
            </a:r>
            <a:endParaRPr sz="5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05127"/>
            <a:ext cx="233172" cy="233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643911"/>
            <a:ext cx="10883265" cy="215265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메서드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(method)</a:t>
            </a:r>
            <a:endParaRPr sz="240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  <a:spcBef>
                <a:spcPts val="1170"/>
              </a:spcBef>
            </a:pPr>
            <a:r>
              <a:rPr sz="2400" spc="780" dirty="0">
                <a:latin typeface="휴먼아미체"/>
                <a:cs typeface="휴먼아미체"/>
              </a:rPr>
              <a:t>이런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69" dirty="0">
                <a:latin typeface="휴먼아미체"/>
                <a:cs typeface="휴먼아미체"/>
              </a:rPr>
              <a:t>메서드들은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window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객체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안에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이미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만들어져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들어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window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객체에는 </a:t>
            </a:r>
            <a:r>
              <a:rPr sz="2400" spc="645" dirty="0">
                <a:latin typeface="휴먼아미체"/>
                <a:cs typeface="휴먼아미체"/>
              </a:rPr>
              <a:t>간단한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경고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창을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만들어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주는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85" dirty="0">
                <a:latin typeface="한컴산뜻돋움"/>
                <a:cs typeface="한컴산뜻돋움"/>
              </a:rPr>
              <a:t>alert()</a:t>
            </a:r>
            <a:r>
              <a:rPr sz="2400" spc="185" dirty="0">
                <a:latin typeface="휴먼아미체"/>
                <a:cs typeface="휴먼아미체"/>
              </a:rPr>
              <a:t>라는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메서드가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alert()</a:t>
            </a:r>
            <a:r>
              <a:rPr sz="2400" spc="-65" dirty="0">
                <a:latin typeface="한컴산뜻돋움"/>
                <a:cs typeface="한컴산뜻돋움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메서드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뭐가 </a:t>
            </a:r>
            <a:r>
              <a:rPr sz="2400" spc="685" dirty="0">
                <a:latin typeface="휴먼아미체"/>
                <a:cs typeface="휴먼아미체"/>
              </a:rPr>
              <a:t>어떻게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동작하는지에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대해서는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전혀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몰라도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50" dirty="0">
                <a:latin typeface="휴먼아미체"/>
                <a:cs typeface="휴먼아미체"/>
              </a:rPr>
              <a:t>상관없다</a:t>
            </a:r>
            <a:r>
              <a:rPr sz="2400" spc="550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단지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메서드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이름이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75" dirty="0">
                <a:latin typeface="한컴산뜻돋움"/>
                <a:cs typeface="한컴산뜻돋움"/>
              </a:rPr>
              <a:t>alert()</a:t>
            </a:r>
            <a:r>
              <a:rPr sz="2400" spc="175" dirty="0">
                <a:latin typeface="휴먼아미체"/>
                <a:cs typeface="휴먼아미체"/>
              </a:rPr>
              <a:t>라는 </a:t>
            </a:r>
            <a:r>
              <a:rPr sz="2400" spc="715" dirty="0">
                <a:latin typeface="휴먼아미체"/>
                <a:cs typeface="휴먼아미체"/>
              </a:rPr>
              <a:t>점만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알고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있다면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간단하게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경고창을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만들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52" y="2287523"/>
            <a:ext cx="11731750" cy="45704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4487" y="3256038"/>
            <a:ext cx="5233035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한컴산뜻돋움"/>
                <a:cs typeface="한컴산뜻돋움"/>
              </a:rPr>
              <a:t>&lt;HTML&gt;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&lt;HEAD&gt;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&lt;TITLE&gt;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경고창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띄우기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&lt;/TITLE&gt;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&lt;/HEAD&gt;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&lt;SCRIPT&gt;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145" dirty="0">
                <a:latin typeface="한컴산뜻돋움"/>
                <a:cs typeface="한컴산뜻돋움"/>
              </a:rPr>
              <a:t>window.alert("</a:t>
            </a:r>
            <a:r>
              <a:rPr sz="2400" spc="145" dirty="0">
                <a:latin typeface="휴먼아미체"/>
                <a:cs typeface="휴먼아미체"/>
              </a:rPr>
              <a:t>이것은</a:t>
            </a:r>
            <a:r>
              <a:rPr sz="2400" spc="-405" dirty="0">
                <a:latin typeface="휴먼아미체"/>
                <a:cs typeface="휴먼아미체"/>
              </a:rPr>
              <a:t> </a:t>
            </a:r>
            <a:r>
              <a:rPr sz="2400" spc="665" dirty="0">
                <a:latin typeface="휴먼아미체"/>
                <a:cs typeface="휴먼아미체"/>
              </a:rPr>
              <a:t>경고창입니다</a:t>
            </a:r>
            <a:r>
              <a:rPr sz="2400" spc="665" dirty="0">
                <a:latin typeface="한컴산뜻돋움"/>
                <a:cs typeface="한컴산뜻돋움"/>
              </a:rPr>
              <a:t>.</a:t>
            </a:r>
            <a:r>
              <a:rPr sz="2400" spc="-55" dirty="0">
                <a:latin typeface="한컴산뜻돋움"/>
                <a:cs typeface="한컴산뜻돋움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^^")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&lt;/SCRIPT&gt;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&lt;BODY&gt;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&lt;/BODY&gt;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09309" y="3383946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48984" y="3378708"/>
            <a:ext cx="4820285" cy="3347085"/>
            <a:chOff x="6348984" y="3378708"/>
            <a:chExt cx="4820285" cy="33470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5964" y="3378708"/>
              <a:ext cx="219455" cy="219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8984" y="3611879"/>
              <a:ext cx="4820080" cy="27980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7020" y="6376416"/>
              <a:ext cx="4184903" cy="34881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0942CB-0835-6050-661D-4FAE1EBE6EC2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 방식 프로그래밍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" y="1290827"/>
              <a:ext cx="2945546" cy="2246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6192" y="4034028"/>
              <a:ext cx="2533891" cy="27550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1635" y="0"/>
              <a:ext cx="2150364" cy="6857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0867" y="5036832"/>
              <a:ext cx="4712195" cy="12740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488" y="3788664"/>
              <a:ext cx="4698491" cy="221589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65920" y="4016908"/>
            <a:ext cx="342201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10" dirty="0">
                <a:solidFill>
                  <a:srgbClr val="00359E"/>
                </a:solidFill>
                <a:latin typeface="Arial"/>
                <a:cs typeface="Arial"/>
              </a:rPr>
              <a:t>HTML5</a:t>
            </a:r>
            <a:endParaRPr sz="8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-35344" y="-649000"/>
            <a:ext cx="9385300" cy="307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0" b="0" spc="229" dirty="0">
                <a:solidFill>
                  <a:srgbClr val="2D75B6"/>
                </a:solidFill>
                <a:latin typeface="휴먼엑스포"/>
                <a:cs typeface="휴먼엑스포"/>
              </a:rPr>
              <a:t>HTML5</a:t>
            </a:r>
            <a:endParaRPr sz="20000">
              <a:latin typeface="휴먼엑스포"/>
              <a:cs typeface="휴먼엑스포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6344" y="3192779"/>
            <a:ext cx="690244" cy="6020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75482" y="3170050"/>
            <a:ext cx="45929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FFFFFF"/>
                </a:solidFill>
                <a:latin typeface="나눔고딕"/>
                <a:cs typeface="나눔고딕"/>
              </a:rPr>
              <a:t>04</a:t>
            </a:r>
            <a:r>
              <a:rPr sz="4000" b="1" spc="-114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4000" b="1" spc="-155" dirty="0">
                <a:solidFill>
                  <a:srgbClr val="FFFFFF"/>
                </a:solidFill>
                <a:latin typeface="나눔고딕"/>
                <a:cs typeface="나눔고딕"/>
              </a:rPr>
              <a:t>스크립트</a:t>
            </a:r>
            <a:r>
              <a:rPr sz="4000" b="1" spc="-114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4000" b="1" spc="-85" dirty="0">
                <a:solidFill>
                  <a:srgbClr val="FFFFFF"/>
                </a:solidFill>
                <a:latin typeface="나눔고딕"/>
                <a:cs typeface="나눔고딕"/>
              </a:rPr>
              <a:t>실행하기</a:t>
            </a:r>
            <a:endParaRPr sz="4000">
              <a:latin typeface="나눔고딕"/>
              <a:cs typeface="나눔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05127"/>
            <a:ext cx="233172" cy="2331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3253740"/>
            <a:ext cx="233172" cy="2331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2930" y="865796"/>
            <a:ext cx="11026140" cy="544449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document.write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  <a:spcBef>
                <a:spcPts val="1170"/>
              </a:spcBef>
            </a:pPr>
            <a:r>
              <a:rPr sz="2400" spc="900" dirty="0">
                <a:latin typeface="휴먼아미체"/>
                <a:cs typeface="휴먼아미체"/>
              </a:rPr>
              <a:t>지금부터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여러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가지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때마다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" dirty="0">
                <a:latin typeface="한컴산뜻돋움"/>
                <a:cs typeface="한컴산뜻돋움"/>
              </a:rPr>
              <a:t>document.write()</a:t>
            </a:r>
            <a:r>
              <a:rPr sz="2400" spc="90" dirty="0">
                <a:latin typeface="휴먼아미체"/>
                <a:cs typeface="휴먼아미체"/>
              </a:rPr>
              <a:t>라는</a:t>
            </a:r>
            <a:r>
              <a:rPr sz="2400" spc="-40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문장을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자주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80" dirty="0">
                <a:latin typeface="휴먼아미체"/>
                <a:cs typeface="휴먼아미체"/>
              </a:rPr>
              <a:t>사용하게</a:t>
            </a:r>
            <a:endParaRPr sz="2400" dirty="0">
              <a:latin typeface="휴먼아미체"/>
              <a:cs typeface="휴먼아미체"/>
            </a:endParaRPr>
          </a:p>
          <a:p>
            <a:pPr marL="431800" marR="5080">
              <a:lnSpc>
                <a:spcPct val="100000"/>
              </a:lnSpc>
            </a:pPr>
            <a:r>
              <a:rPr sz="2400" spc="780" dirty="0">
                <a:latin typeface="휴먼아미체"/>
                <a:cs typeface="휴먼아미체"/>
              </a:rPr>
              <a:t>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45" dirty="0">
                <a:latin typeface="휴먼아미체"/>
                <a:cs typeface="휴먼아미체"/>
              </a:rPr>
              <a:t>것이다</a:t>
            </a:r>
            <a:r>
              <a:rPr sz="2400" spc="545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아직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document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spc="509" dirty="0">
                <a:latin typeface="휴먼아미체"/>
                <a:cs typeface="휴먼아미체"/>
              </a:rPr>
              <a:t>객체에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대해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배우지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않았기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" dirty="0">
                <a:latin typeface="한컴산뜻돋움"/>
                <a:cs typeface="한컴산뜻돋움"/>
              </a:rPr>
              <a:t>document.write()</a:t>
            </a:r>
            <a:r>
              <a:rPr sz="2400" spc="80" dirty="0">
                <a:latin typeface="휴먼아미체"/>
                <a:cs typeface="휴먼아미체"/>
              </a:rPr>
              <a:t>라는 </a:t>
            </a:r>
            <a:r>
              <a:rPr sz="2400" spc="819" dirty="0">
                <a:latin typeface="휴먼아미체"/>
                <a:cs typeface="휴먼아미체"/>
              </a:rPr>
              <a:t>문장이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document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객체의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write()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메서드라는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정도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밖에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모르지만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메서드의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몇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가지 </a:t>
            </a:r>
            <a:r>
              <a:rPr sz="2400" spc="875" dirty="0">
                <a:latin typeface="휴먼아미체"/>
                <a:cs typeface="휴먼아미체"/>
              </a:rPr>
              <a:t>사용법을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알아두면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앞으로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나오는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예제들을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이해하기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쉬울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 dirty="0">
              <a:latin typeface="한컴산뜻돋움"/>
              <a:cs typeface="한컴산뜻돋움"/>
            </a:endParaRPr>
          </a:p>
          <a:p>
            <a:pPr marL="431800" marR="671830">
              <a:lnSpc>
                <a:spcPct val="100000"/>
              </a:lnSpc>
            </a:pPr>
            <a:r>
              <a:rPr sz="2400" spc="55" dirty="0">
                <a:latin typeface="한컴산뜻돋움"/>
                <a:cs typeface="한컴산뜻돋움"/>
              </a:rPr>
              <a:t>document.write()</a:t>
            </a:r>
            <a:r>
              <a:rPr sz="2400" spc="55" dirty="0">
                <a:latin typeface="휴먼아미체"/>
                <a:cs typeface="휴먼아미체"/>
              </a:rPr>
              <a:t>는</a:t>
            </a:r>
            <a:r>
              <a:rPr sz="2400" spc="-40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화면에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괄호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안의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내용을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표시하는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메서드이다</a:t>
            </a:r>
            <a:r>
              <a:rPr sz="2400" spc="615" dirty="0">
                <a:latin typeface="한컴산뜻돋움"/>
                <a:cs typeface="한컴산뜻돋움"/>
              </a:rPr>
              <a:t>. </a:t>
            </a:r>
            <a:r>
              <a:rPr sz="2400" spc="844" dirty="0">
                <a:latin typeface="휴먼아미체"/>
                <a:cs typeface="휴먼아미체"/>
              </a:rPr>
              <a:t>괄호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안에는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변수가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있고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실제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화면에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표시할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내용이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있으며 </a:t>
            </a:r>
            <a:r>
              <a:rPr sz="2400" dirty="0">
                <a:latin typeface="한컴산뜻돋움"/>
                <a:cs typeface="한컴산뜻돋움"/>
              </a:rPr>
              <a:t>HTML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태그와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스타일시트를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적절하게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섞어서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</a:pPr>
            <a:r>
              <a:rPr sz="2400" spc="844" dirty="0">
                <a:latin typeface="휴먼아미체"/>
                <a:cs typeface="휴먼아미체"/>
              </a:rPr>
              <a:t>괄호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-245" dirty="0">
                <a:latin typeface="한컴산뜻돋움"/>
                <a:cs typeface="한컴산뜻돋움"/>
              </a:rPr>
              <a:t>“</a:t>
            </a:r>
            <a:r>
              <a:rPr sz="2400" spc="-245" dirty="0">
                <a:latin typeface="휴먼아미체"/>
                <a:cs typeface="휴먼아미체"/>
              </a:rPr>
              <a:t>와”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사이에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입력한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내용을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그대로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화면에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표시한다</a:t>
            </a:r>
            <a:r>
              <a:rPr sz="2400" spc="61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 dirty="0">
              <a:latin typeface="한컴산뜻돋움"/>
              <a:cs typeface="한컴산뜻돋움"/>
            </a:endParaRPr>
          </a:p>
          <a:p>
            <a:pPr marL="431800" marR="179705">
              <a:lnSpc>
                <a:spcPct val="100000"/>
              </a:lnSpc>
            </a:pPr>
            <a:r>
              <a:rPr sz="2400" spc="695" dirty="0">
                <a:latin typeface="휴먼아미체"/>
                <a:cs typeface="휴먼아미체"/>
              </a:rPr>
              <a:t>따라서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HTML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태그와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스타일시트를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적용하고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싶다면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태그와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스타일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역시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-245" dirty="0">
                <a:latin typeface="한컴산뜻돋움"/>
                <a:cs typeface="한컴산뜻돋움"/>
              </a:rPr>
              <a:t>“</a:t>
            </a:r>
            <a:r>
              <a:rPr sz="2400" spc="-245" dirty="0">
                <a:latin typeface="휴먼아미체"/>
                <a:cs typeface="휴먼아미체"/>
              </a:rPr>
              <a:t>와”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20" dirty="0">
                <a:latin typeface="휴먼아미체"/>
                <a:cs typeface="휴먼아미체"/>
              </a:rPr>
              <a:t>사이에 </a:t>
            </a:r>
            <a:r>
              <a:rPr sz="2400" spc="730" dirty="0">
                <a:latin typeface="휴먼아미체"/>
                <a:cs typeface="휴먼아미체"/>
              </a:rPr>
              <a:t>넣어야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한다</a:t>
            </a:r>
            <a:r>
              <a:rPr sz="2400" spc="42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실제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화면에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표시할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내용과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변수를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섞어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+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연산자를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 </a:t>
            </a:r>
            <a:r>
              <a:rPr sz="2400" spc="855" dirty="0">
                <a:latin typeface="휴먼아미체"/>
                <a:cs typeface="휴먼아미체"/>
              </a:rPr>
              <a:t>이것은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더하기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연산자가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아니라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-45" dirty="0">
                <a:latin typeface="휴먼아미체"/>
                <a:cs typeface="휴먼아미체"/>
              </a:rPr>
              <a:t>‘연결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630" dirty="0">
                <a:latin typeface="휴먼아미체"/>
                <a:cs typeface="휴먼아미체"/>
              </a:rPr>
              <a:t>연산자</a:t>
            </a:r>
            <a:r>
              <a:rPr sz="2400" spc="630" dirty="0">
                <a:latin typeface="한컴산뜻돋움"/>
                <a:cs typeface="한컴산뜻돋움"/>
              </a:rPr>
              <a:t>’</a:t>
            </a:r>
            <a:r>
              <a:rPr sz="2400" spc="630" dirty="0">
                <a:latin typeface="휴먼아미체"/>
                <a:cs typeface="휴먼아미체"/>
              </a:rPr>
              <a:t>라고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한다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09971-A1BB-816E-E621-FA7C39DD548B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스크립트 실행하기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257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document.write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" y="632459"/>
            <a:ext cx="11731750" cy="6225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8054" y="1638042"/>
            <a:ext cx="3284854" cy="4909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한컴산뜻돋움"/>
                <a:cs typeface="한컴산뜻돋움"/>
              </a:rPr>
              <a:t>&lt;!DOCTYPE</a:t>
            </a:r>
            <a:r>
              <a:rPr sz="1600" spc="-35" dirty="0">
                <a:latin typeface="한컴산뜻돋움"/>
                <a:cs typeface="한컴산뜻돋움"/>
              </a:rPr>
              <a:t> </a:t>
            </a:r>
            <a:r>
              <a:rPr sz="1600" spc="-10" dirty="0">
                <a:latin typeface="한컴산뜻돋움"/>
                <a:cs typeface="한컴산뜻돋움"/>
              </a:rPr>
              <a:t>html&gt;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한컴산뜻돋움"/>
                <a:cs typeface="한컴산뜻돋움"/>
              </a:rPr>
              <a:t>&lt;HTML&gt;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한컴산뜻돋움"/>
                <a:cs typeface="한컴산뜻돋움"/>
              </a:rPr>
              <a:t>&lt;HEAD&gt;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한컴산뜻돋움"/>
                <a:cs typeface="한컴산뜻돋움"/>
              </a:rPr>
              <a:t>&lt;TITLE&gt;</a:t>
            </a:r>
            <a:r>
              <a:rPr sz="1600" spc="-65" dirty="0">
                <a:latin typeface="한컴산뜻돋움"/>
                <a:cs typeface="한컴산뜻돋움"/>
              </a:rPr>
              <a:t> </a:t>
            </a:r>
            <a:r>
              <a:rPr sz="1600" spc="-10" dirty="0">
                <a:latin typeface="한컴산뜻돋움"/>
                <a:cs typeface="한컴산뜻돋움"/>
              </a:rPr>
              <a:t>document.write</a:t>
            </a:r>
            <a:r>
              <a:rPr sz="1600" spc="-20" dirty="0">
                <a:latin typeface="한컴산뜻돋움"/>
                <a:cs typeface="한컴산뜻돋움"/>
              </a:rPr>
              <a:t> </a:t>
            </a:r>
            <a:r>
              <a:rPr sz="1600" spc="-10" dirty="0">
                <a:latin typeface="한컴산뜻돋움"/>
                <a:cs typeface="한컴산뜻돋움"/>
              </a:rPr>
              <a:t>&lt;/TITLE&gt;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한컴산뜻돋움"/>
                <a:cs typeface="한컴산뜻돋움"/>
              </a:rPr>
              <a:t>&lt;meta</a:t>
            </a:r>
            <a:r>
              <a:rPr sz="1600" spc="25" dirty="0">
                <a:latin typeface="한컴산뜻돋움"/>
                <a:cs typeface="한컴산뜻돋움"/>
              </a:rPr>
              <a:t> </a:t>
            </a:r>
            <a:r>
              <a:rPr sz="1600" spc="-20" dirty="0">
                <a:latin typeface="한컴산뜻돋움"/>
                <a:cs typeface="한컴산뜻돋움"/>
              </a:rPr>
              <a:t>charset="utf-</a:t>
            </a:r>
            <a:r>
              <a:rPr sz="1600" spc="-25" dirty="0">
                <a:latin typeface="한컴산뜻돋움"/>
                <a:cs typeface="한컴산뜻돋움"/>
              </a:rPr>
              <a:t>8"&gt;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한컴산뜻돋움"/>
                <a:cs typeface="한컴산뜻돋움"/>
              </a:rPr>
              <a:t>&lt;STYLE&gt;</a:t>
            </a:r>
            <a:endParaRPr sz="1600">
              <a:latin typeface="한컴산뜻돋움"/>
              <a:cs typeface="한컴산뜻돋움"/>
            </a:endParaRPr>
          </a:p>
          <a:p>
            <a:pPr marL="12700" marR="996950">
              <a:lnSpc>
                <a:spcPct val="100000"/>
              </a:lnSpc>
            </a:pPr>
            <a:r>
              <a:rPr sz="1600" spc="-25" dirty="0">
                <a:latin typeface="한컴산뜻돋움"/>
                <a:cs typeface="한컴산뜻돋움"/>
              </a:rPr>
              <a:t>.aaa{margin-</a:t>
            </a:r>
            <a:r>
              <a:rPr sz="1600" spc="-10" dirty="0">
                <a:latin typeface="한컴산뜻돋움"/>
                <a:cs typeface="한컴산뜻돋움"/>
              </a:rPr>
              <a:t>left:150px; color:red;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latin typeface="한컴산뜻돋움"/>
                <a:cs typeface="한컴산뜻돋움"/>
              </a:rPr>
              <a:t>font-</a:t>
            </a:r>
            <a:r>
              <a:rPr sz="1600" spc="-10" dirty="0">
                <a:latin typeface="한컴산뜻돋움"/>
                <a:cs typeface="한컴산뜻돋움"/>
              </a:rPr>
              <a:t>size:26px;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한컴산뜻돋움"/>
                <a:cs typeface="한컴산뜻돋움"/>
              </a:rPr>
              <a:t>}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latin typeface="한컴산뜻돋움"/>
                <a:cs typeface="한컴산뜻돋움"/>
              </a:rPr>
              <a:t>.bbb{margin-</a:t>
            </a:r>
            <a:r>
              <a:rPr sz="1600" spc="-10" dirty="0">
                <a:latin typeface="한컴산뜻돋움"/>
                <a:cs typeface="한컴산뜻돋움"/>
              </a:rPr>
              <a:t>left:300px;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한컴산뜻돋움"/>
                <a:cs typeface="한컴산뜻돋움"/>
              </a:rPr>
              <a:t>}</a:t>
            </a:r>
            <a:endParaRPr sz="1600">
              <a:latin typeface="한컴산뜻돋움"/>
              <a:cs typeface="한컴산뜻돋움"/>
            </a:endParaRPr>
          </a:p>
          <a:p>
            <a:pPr marL="12700" marR="854075">
              <a:lnSpc>
                <a:spcPct val="100000"/>
              </a:lnSpc>
            </a:pPr>
            <a:r>
              <a:rPr sz="1600" spc="-10" dirty="0">
                <a:latin typeface="한컴산뜻돋움"/>
                <a:cs typeface="한컴산뜻돋움"/>
              </a:rPr>
              <a:t>.ccc{margin:40px; </a:t>
            </a:r>
            <a:r>
              <a:rPr sz="1600" spc="-25" dirty="0">
                <a:latin typeface="한컴산뜻돋움"/>
                <a:cs typeface="한컴산뜻돋움"/>
              </a:rPr>
              <a:t>color:blue;font-</a:t>
            </a:r>
            <a:r>
              <a:rPr sz="1600" spc="-10" dirty="0">
                <a:latin typeface="한컴산뜻돋움"/>
                <a:cs typeface="한컴산뜻돋움"/>
              </a:rPr>
              <a:t>size:26px;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한컴산뜻돋움"/>
                <a:cs typeface="한컴산뜻돋움"/>
              </a:rPr>
              <a:t>}</a:t>
            </a:r>
            <a:endParaRPr sz="16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1600" spc="-10" dirty="0">
                <a:latin typeface="한컴산뜻돋움"/>
                <a:cs typeface="한컴산뜻돋움"/>
              </a:rPr>
              <a:t>body{ background:rgba(250,250,20,0.5);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한컴산뜻돋움"/>
                <a:cs typeface="한컴산뜻돋움"/>
              </a:rPr>
              <a:t>}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한컴산뜻돋움"/>
                <a:cs typeface="한컴산뜻돋움"/>
              </a:rPr>
              <a:t>&lt;/STYLE&gt;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600" spc="-10" dirty="0">
                <a:latin typeface="한컴산뜻돋움"/>
                <a:cs typeface="한컴산뜻돋움"/>
              </a:rPr>
              <a:t>&lt;/HEAD&gt;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8322" y="1638042"/>
            <a:ext cx="5219700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한컴산뜻돋움"/>
                <a:cs typeface="한컴산뜻돋움"/>
              </a:rPr>
              <a:t>&lt;BODY&gt;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한컴산뜻돋움"/>
                <a:cs typeface="한컴산뜻돋움"/>
              </a:rPr>
              <a:t>&lt;SCRIPT&gt;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0000"/>
                </a:solidFill>
                <a:latin typeface="한컴산뜻돋움"/>
                <a:cs typeface="한컴산뜻돋움"/>
              </a:rPr>
              <a:t>var</a:t>
            </a:r>
            <a:r>
              <a:rPr sz="1600" spc="-9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title="</a:t>
            </a:r>
            <a:r>
              <a:rPr sz="1600" spc="-10" dirty="0">
                <a:solidFill>
                  <a:srgbClr val="FF0000"/>
                </a:solidFill>
                <a:latin typeface="휴먼아미체"/>
                <a:cs typeface="휴먼아미체"/>
              </a:rPr>
              <a:t>섬</a:t>
            </a:r>
            <a:r>
              <a:rPr sz="16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";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0000"/>
                </a:solidFill>
                <a:latin typeface="한컴산뜻돋움"/>
                <a:cs typeface="한컴산뜻돋움"/>
              </a:rPr>
              <a:t>var</a:t>
            </a:r>
            <a:r>
              <a:rPr sz="1600" spc="-9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00" spc="140" dirty="0">
                <a:solidFill>
                  <a:srgbClr val="FF0000"/>
                </a:solidFill>
                <a:latin typeface="한컴산뜻돋움"/>
                <a:cs typeface="한컴산뜻돋움"/>
              </a:rPr>
              <a:t>poet="</a:t>
            </a:r>
            <a:r>
              <a:rPr sz="1600" spc="140" dirty="0">
                <a:solidFill>
                  <a:srgbClr val="FF0000"/>
                </a:solidFill>
                <a:latin typeface="휴먼아미체"/>
                <a:cs typeface="휴먼아미체"/>
              </a:rPr>
              <a:t>정현종</a:t>
            </a:r>
            <a:r>
              <a:rPr sz="1600" spc="140" dirty="0">
                <a:solidFill>
                  <a:srgbClr val="FF0000"/>
                </a:solidFill>
                <a:latin typeface="한컴산뜻돋움"/>
                <a:cs typeface="한컴산뜻돋움"/>
              </a:rPr>
              <a:t>";</a:t>
            </a:r>
            <a:endParaRPr sz="16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16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document.write("&lt;p</a:t>
            </a:r>
            <a:r>
              <a:rPr sz="1600" spc="-5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class=aaa&gt;"+</a:t>
            </a:r>
            <a:r>
              <a:rPr sz="1600" spc="-5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title</a:t>
            </a:r>
            <a:r>
              <a:rPr sz="1600" spc="-8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+"&lt;/p&gt;"); document.write("&lt;p</a:t>
            </a:r>
            <a:r>
              <a:rPr sz="16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class=bbb&gt;-</a:t>
            </a:r>
            <a:r>
              <a:rPr sz="1600" dirty="0">
                <a:solidFill>
                  <a:srgbClr val="FF0000"/>
                </a:solidFill>
                <a:latin typeface="한컴산뜻돋움"/>
                <a:cs typeface="한컴산뜻돋움"/>
              </a:rPr>
              <a:t>"+</a:t>
            </a:r>
            <a:r>
              <a:rPr sz="160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00" dirty="0">
                <a:solidFill>
                  <a:srgbClr val="FF0000"/>
                </a:solidFill>
                <a:latin typeface="한컴산뜻돋움"/>
                <a:cs typeface="한컴산뜻돋움"/>
              </a:rPr>
              <a:t>poet</a:t>
            </a:r>
            <a:r>
              <a:rPr sz="1600" spc="-5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+"-</a:t>
            </a:r>
            <a:r>
              <a:rPr sz="1600" dirty="0">
                <a:solidFill>
                  <a:srgbClr val="FF0000"/>
                </a:solidFill>
                <a:latin typeface="한컴산뜻돋움"/>
                <a:cs typeface="한컴산뜻돋움"/>
              </a:rPr>
              <a:t>&lt;/p&gt;")</a:t>
            </a:r>
            <a:r>
              <a:rPr sz="1600" spc="-5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한컴산뜻돋움"/>
                <a:cs typeface="한컴산뜻돋움"/>
              </a:rPr>
              <a:t>; </a:t>
            </a:r>
            <a:r>
              <a:rPr sz="16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document.write("&lt;p</a:t>
            </a:r>
            <a:r>
              <a:rPr sz="1600" spc="-5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00" spc="80" dirty="0">
                <a:solidFill>
                  <a:srgbClr val="FF0000"/>
                </a:solidFill>
                <a:latin typeface="한컴산뜻돋움"/>
                <a:cs typeface="한컴산뜻돋움"/>
              </a:rPr>
              <a:t>class=ccc&gt;</a:t>
            </a:r>
            <a:r>
              <a:rPr sz="1600" spc="80" dirty="0">
                <a:solidFill>
                  <a:srgbClr val="FF0000"/>
                </a:solidFill>
                <a:latin typeface="휴먼아미체"/>
                <a:cs typeface="휴먼아미체"/>
              </a:rPr>
              <a:t>사람과</a:t>
            </a:r>
            <a:r>
              <a:rPr sz="1600" spc="-229" dirty="0">
                <a:solidFill>
                  <a:srgbClr val="FF0000"/>
                </a:solidFill>
                <a:latin typeface="휴먼아미체"/>
                <a:cs typeface="휴먼아미체"/>
              </a:rPr>
              <a:t> </a:t>
            </a:r>
            <a:r>
              <a:rPr sz="1600" spc="430" dirty="0">
                <a:solidFill>
                  <a:srgbClr val="FF0000"/>
                </a:solidFill>
                <a:latin typeface="휴먼아미체"/>
                <a:cs typeface="휴먼아미체"/>
              </a:rPr>
              <a:t>사람</a:t>
            </a:r>
            <a:r>
              <a:rPr sz="1600" spc="-300" dirty="0">
                <a:solidFill>
                  <a:srgbClr val="FF0000"/>
                </a:solidFill>
                <a:latin typeface="휴먼아미체"/>
                <a:cs typeface="휴먼아미체"/>
              </a:rPr>
              <a:t> </a:t>
            </a:r>
            <a:r>
              <a:rPr sz="1600" spc="430" dirty="0">
                <a:solidFill>
                  <a:srgbClr val="FF0000"/>
                </a:solidFill>
                <a:latin typeface="휴먼아미체"/>
                <a:cs typeface="휴먼아미체"/>
              </a:rPr>
              <a:t>사이에</a:t>
            </a:r>
            <a:r>
              <a:rPr sz="1600" spc="-290" dirty="0">
                <a:solidFill>
                  <a:srgbClr val="FF0000"/>
                </a:solidFill>
                <a:latin typeface="휴먼아미체"/>
                <a:cs typeface="휴먼아미체"/>
              </a:rPr>
              <a:t> </a:t>
            </a:r>
            <a:r>
              <a:rPr sz="1600" spc="520" dirty="0">
                <a:solidFill>
                  <a:srgbClr val="FF0000"/>
                </a:solidFill>
                <a:latin typeface="휴먼아미체"/>
                <a:cs typeface="휴먼아미체"/>
              </a:rPr>
              <a:t>섬이</a:t>
            </a:r>
            <a:r>
              <a:rPr sz="1600" spc="-300" dirty="0">
                <a:solidFill>
                  <a:srgbClr val="FF0000"/>
                </a:solidFill>
                <a:latin typeface="휴먼아미체"/>
                <a:cs typeface="휴먼아미체"/>
              </a:rPr>
              <a:t> </a:t>
            </a:r>
            <a:r>
              <a:rPr sz="1600" spc="455" dirty="0">
                <a:solidFill>
                  <a:srgbClr val="FF0000"/>
                </a:solidFill>
                <a:latin typeface="휴먼아미체"/>
                <a:cs typeface="휴먼아미체"/>
              </a:rPr>
              <a:t>있다</a:t>
            </a:r>
            <a:endParaRPr sz="1600">
              <a:latin typeface="휴먼아미체"/>
              <a:cs typeface="휴먼아미체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&lt;BR&gt;")</a:t>
            </a:r>
            <a:r>
              <a:rPr sz="1600" spc="-6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0000"/>
                </a:solidFill>
                <a:latin typeface="한컴산뜻돋움"/>
                <a:cs typeface="한컴산뜻돋움"/>
              </a:rPr>
              <a:t>document.write("</a:t>
            </a:r>
            <a:r>
              <a:rPr sz="1600" dirty="0">
                <a:solidFill>
                  <a:srgbClr val="FF0000"/>
                </a:solidFill>
                <a:latin typeface="휴먼아미체"/>
                <a:cs typeface="휴먼아미체"/>
              </a:rPr>
              <a:t>그</a:t>
            </a:r>
            <a:r>
              <a:rPr sz="1600" spc="-45" dirty="0">
                <a:solidFill>
                  <a:srgbClr val="FF0000"/>
                </a:solidFill>
                <a:latin typeface="휴먼아미체"/>
                <a:cs typeface="휴먼아미체"/>
              </a:rPr>
              <a:t> </a:t>
            </a:r>
            <a:r>
              <a:rPr sz="1600" spc="425" dirty="0">
                <a:solidFill>
                  <a:srgbClr val="FF0000"/>
                </a:solidFill>
                <a:latin typeface="휴먼아미체"/>
                <a:cs typeface="휴먼아미체"/>
              </a:rPr>
              <a:t>섬에</a:t>
            </a:r>
            <a:r>
              <a:rPr sz="1600" spc="-150" dirty="0">
                <a:solidFill>
                  <a:srgbClr val="FF0000"/>
                </a:solidFill>
                <a:latin typeface="휴먼아미체"/>
                <a:cs typeface="휴먼아미체"/>
              </a:rPr>
              <a:t> </a:t>
            </a:r>
            <a:r>
              <a:rPr sz="1600" spc="555" dirty="0">
                <a:solidFill>
                  <a:srgbClr val="FF0000"/>
                </a:solidFill>
                <a:latin typeface="휴먼아미체"/>
                <a:cs typeface="휴먼아미체"/>
              </a:rPr>
              <a:t>가고</a:t>
            </a:r>
            <a:r>
              <a:rPr sz="1600" spc="-130" dirty="0">
                <a:solidFill>
                  <a:srgbClr val="FF0000"/>
                </a:solidFill>
                <a:latin typeface="휴먼아미체"/>
                <a:cs typeface="휴먼아미체"/>
              </a:rPr>
              <a:t> </a:t>
            </a:r>
            <a:r>
              <a:rPr sz="1600" spc="85" dirty="0">
                <a:solidFill>
                  <a:srgbClr val="FF0000"/>
                </a:solidFill>
                <a:latin typeface="휴먼아미체"/>
                <a:cs typeface="휴먼아미체"/>
              </a:rPr>
              <a:t>싶다</a:t>
            </a:r>
            <a:r>
              <a:rPr sz="1600" spc="85" dirty="0">
                <a:solidFill>
                  <a:srgbClr val="FF0000"/>
                </a:solidFill>
                <a:latin typeface="한컴산뜻돋움"/>
                <a:cs typeface="한컴산뜻돋움"/>
              </a:rPr>
              <a:t>&lt;/p&gt;");</a:t>
            </a:r>
            <a:endParaRPr sz="160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8727" y="3832588"/>
            <a:ext cx="9652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한컴산뜻돋움"/>
                <a:cs typeface="한컴산뜻돋움"/>
              </a:rPr>
              <a:t>&lt;/SCRIPT&gt;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한컴산뜻돋움"/>
                <a:cs typeface="한컴산뜻돋움"/>
              </a:rPr>
              <a:t>&lt;/BODY&gt;</a:t>
            </a:r>
            <a:endParaRPr sz="16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한컴산뜻돋움"/>
                <a:cs typeface="한컴산뜻돋움"/>
              </a:rPr>
              <a:t>&lt;/HTML&gt;</a:t>
            </a:r>
            <a:endParaRPr sz="1600">
              <a:latin typeface="한컴산뜻돋움"/>
              <a:cs typeface="한컴산뜻돋움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9017" y="4196969"/>
            <a:ext cx="3578860" cy="2522220"/>
            <a:chOff x="7629017" y="4196969"/>
            <a:chExt cx="3578860" cy="25222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8100" y="4226052"/>
              <a:ext cx="3520439" cy="21732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43622" y="4211574"/>
              <a:ext cx="3549650" cy="2202180"/>
            </a:xfrm>
            <a:custGeom>
              <a:avLst/>
              <a:gdLst/>
              <a:ahLst/>
              <a:cxnLst/>
              <a:rect l="l" t="t" r="r" b="b"/>
              <a:pathLst>
                <a:path w="3549650" h="2202179">
                  <a:moveTo>
                    <a:pt x="0" y="0"/>
                  </a:moveTo>
                  <a:lnTo>
                    <a:pt x="3549396" y="0"/>
                  </a:lnTo>
                  <a:lnTo>
                    <a:pt x="3549396" y="2202180"/>
                  </a:lnTo>
                  <a:lnTo>
                    <a:pt x="0" y="2202180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2D39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80" y="6429755"/>
              <a:ext cx="3241547" cy="28888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412122" y="3964068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57715" y="3959351"/>
            <a:ext cx="219455" cy="2194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C9DEBA-03B1-706C-BD13-334F106E8A02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스크립트 실행하기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05127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44979" y="3011423"/>
            <a:ext cx="10300970" cy="2929255"/>
            <a:chOff x="1744979" y="3011423"/>
            <a:chExt cx="10300970" cy="29292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7355" y="4178807"/>
              <a:ext cx="9578339" cy="17617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2931" y="4760975"/>
              <a:ext cx="9008363" cy="2735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51075" y="3017519"/>
              <a:ext cx="9459595" cy="1760220"/>
            </a:xfrm>
            <a:custGeom>
              <a:avLst/>
              <a:gdLst/>
              <a:ahLst/>
              <a:cxnLst/>
              <a:rect l="l" t="t" r="r" b="b"/>
              <a:pathLst>
                <a:path w="9459595" h="1760220">
                  <a:moveTo>
                    <a:pt x="9305658" y="0"/>
                  </a:moveTo>
                  <a:lnTo>
                    <a:pt x="153809" y="0"/>
                  </a:lnTo>
                  <a:lnTo>
                    <a:pt x="105192" y="7840"/>
                  </a:lnTo>
                  <a:lnTo>
                    <a:pt x="62970" y="29675"/>
                  </a:lnTo>
                  <a:lnTo>
                    <a:pt x="29675" y="62970"/>
                  </a:lnTo>
                  <a:lnTo>
                    <a:pt x="7840" y="105192"/>
                  </a:lnTo>
                  <a:lnTo>
                    <a:pt x="0" y="153809"/>
                  </a:lnTo>
                  <a:lnTo>
                    <a:pt x="0" y="1606410"/>
                  </a:lnTo>
                  <a:lnTo>
                    <a:pt x="7840" y="1655027"/>
                  </a:lnTo>
                  <a:lnTo>
                    <a:pt x="29675" y="1697249"/>
                  </a:lnTo>
                  <a:lnTo>
                    <a:pt x="62970" y="1730544"/>
                  </a:lnTo>
                  <a:lnTo>
                    <a:pt x="105192" y="1752379"/>
                  </a:lnTo>
                  <a:lnTo>
                    <a:pt x="153809" y="1760220"/>
                  </a:lnTo>
                  <a:lnTo>
                    <a:pt x="9305658" y="1760220"/>
                  </a:lnTo>
                  <a:lnTo>
                    <a:pt x="9354275" y="1752379"/>
                  </a:lnTo>
                  <a:lnTo>
                    <a:pt x="9396497" y="1730544"/>
                  </a:lnTo>
                  <a:lnTo>
                    <a:pt x="9429792" y="1697249"/>
                  </a:lnTo>
                  <a:lnTo>
                    <a:pt x="9451627" y="1655027"/>
                  </a:lnTo>
                  <a:lnTo>
                    <a:pt x="9459468" y="1606410"/>
                  </a:lnTo>
                  <a:lnTo>
                    <a:pt x="9459468" y="153809"/>
                  </a:lnTo>
                  <a:lnTo>
                    <a:pt x="9451627" y="105192"/>
                  </a:lnTo>
                  <a:lnTo>
                    <a:pt x="9429792" y="62970"/>
                  </a:lnTo>
                  <a:lnTo>
                    <a:pt x="9396497" y="29675"/>
                  </a:lnTo>
                  <a:lnTo>
                    <a:pt x="9354275" y="7840"/>
                  </a:lnTo>
                  <a:lnTo>
                    <a:pt x="93056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51075" y="3017519"/>
              <a:ext cx="9459595" cy="1760220"/>
            </a:xfrm>
            <a:custGeom>
              <a:avLst/>
              <a:gdLst/>
              <a:ahLst/>
              <a:cxnLst/>
              <a:rect l="l" t="t" r="r" b="b"/>
              <a:pathLst>
                <a:path w="9459595" h="1760220">
                  <a:moveTo>
                    <a:pt x="0" y="153809"/>
                  </a:moveTo>
                  <a:lnTo>
                    <a:pt x="7840" y="105192"/>
                  </a:lnTo>
                  <a:lnTo>
                    <a:pt x="29675" y="62970"/>
                  </a:lnTo>
                  <a:lnTo>
                    <a:pt x="62970" y="29675"/>
                  </a:lnTo>
                  <a:lnTo>
                    <a:pt x="105192" y="7840"/>
                  </a:lnTo>
                  <a:lnTo>
                    <a:pt x="153809" y="0"/>
                  </a:lnTo>
                  <a:lnTo>
                    <a:pt x="9305658" y="0"/>
                  </a:lnTo>
                  <a:lnTo>
                    <a:pt x="9354275" y="7840"/>
                  </a:lnTo>
                  <a:lnTo>
                    <a:pt x="9396497" y="29675"/>
                  </a:lnTo>
                  <a:lnTo>
                    <a:pt x="9429792" y="62970"/>
                  </a:lnTo>
                  <a:lnTo>
                    <a:pt x="9451627" y="105192"/>
                  </a:lnTo>
                  <a:lnTo>
                    <a:pt x="9459468" y="153809"/>
                  </a:lnTo>
                  <a:lnTo>
                    <a:pt x="9459468" y="1606410"/>
                  </a:lnTo>
                  <a:lnTo>
                    <a:pt x="9451627" y="1655027"/>
                  </a:lnTo>
                  <a:lnTo>
                    <a:pt x="9429792" y="1697249"/>
                  </a:lnTo>
                  <a:lnTo>
                    <a:pt x="9396497" y="1730544"/>
                  </a:lnTo>
                  <a:lnTo>
                    <a:pt x="9354275" y="1752379"/>
                  </a:lnTo>
                  <a:lnTo>
                    <a:pt x="9305658" y="1760220"/>
                  </a:lnTo>
                  <a:lnTo>
                    <a:pt x="153809" y="1760220"/>
                  </a:lnTo>
                  <a:lnTo>
                    <a:pt x="105192" y="1752379"/>
                  </a:lnTo>
                  <a:lnTo>
                    <a:pt x="62970" y="1730544"/>
                  </a:lnTo>
                  <a:lnTo>
                    <a:pt x="29675" y="1697249"/>
                  </a:lnTo>
                  <a:lnTo>
                    <a:pt x="7840" y="1655027"/>
                  </a:lnTo>
                  <a:lnTo>
                    <a:pt x="0" y="1606410"/>
                  </a:lnTo>
                  <a:lnTo>
                    <a:pt x="0" y="153809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4811" y="3104387"/>
              <a:ext cx="1153667" cy="4800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3723" y="3072384"/>
              <a:ext cx="672083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9675" y="3168396"/>
              <a:ext cx="638555" cy="2773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28799" y="3671312"/>
              <a:ext cx="9302750" cy="1013460"/>
            </a:xfrm>
            <a:custGeom>
              <a:avLst/>
              <a:gdLst/>
              <a:ahLst/>
              <a:cxnLst/>
              <a:rect l="l" t="t" r="r" b="b"/>
              <a:pathLst>
                <a:path w="9302750" h="1013460">
                  <a:moveTo>
                    <a:pt x="9174226" y="0"/>
                  </a:moveTo>
                  <a:lnTo>
                    <a:pt x="128270" y="0"/>
                  </a:lnTo>
                  <a:lnTo>
                    <a:pt x="78341" y="10080"/>
                  </a:lnTo>
                  <a:lnTo>
                    <a:pt x="37569" y="37569"/>
                  </a:lnTo>
                  <a:lnTo>
                    <a:pt x="10080" y="78341"/>
                  </a:lnTo>
                  <a:lnTo>
                    <a:pt x="0" y="128269"/>
                  </a:lnTo>
                  <a:lnTo>
                    <a:pt x="0" y="885202"/>
                  </a:lnTo>
                  <a:lnTo>
                    <a:pt x="10080" y="935128"/>
                  </a:lnTo>
                  <a:lnTo>
                    <a:pt x="37569" y="975896"/>
                  </a:lnTo>
                  <a:lnTo>
                    <a:pt x="78341" y="1003381"/>
                  </a:lnTo>
                  <a:lnTo>
                    <a:pt x="128270" y="1013460"/>
                  </a:lnTo>
                  <a:lnTo>
                    <a:pt x="9174226" y="1013460"/>
                  </a:lnTo>
                  <a:lnTo>
                    <a:pt x="9224154" y="1003381"/>
                  </a:lnTo>
                  <a:lnTo>
                    <a:pt x="9264926" y="975896"/>
                  </a:lnTo>
                  <a:lnTo>
                    <a:pt x="9292415" y="935128"/>
                  </a:lnTo>
                  <a:lnTo>
                    <a:pt x="9302496" y="885202"/>
                  </a:lnTo>
                  <a:lnTo>
                    <a:pt x="9302496" y="128269"/>
                  </a:lnTo>
                  <a:lnTo>
                    <a:pt x="9292415" y="78341"/>
                  </a:lnTo>
                  <a:lnTo>
                    <a:pt x="9264926" y="37569"/>
                  </a:lnTo>
                  <a:lnTo>
                    <a:pt x="9224154" y="10080"/>
                  </a:lnTo>
                  <a:lnTo>
                    <a:pt x="9174226" y="0"/>
                  </a:lnTo>
                  <a:close/>
                </a:path>
              </a:pathLst>
            </a:custGeom>
            <a:solidFill>
              <a:srgbClr val="E9E3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6248" y="643911"/>
            <a:ext cx="10717530" cy="3875404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링크에서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스크립트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소스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실행하기</a:t>
            </a:r>
            <a:endParaRPr sz="240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spcBef>
                <a:spcPts val="1170"/>
              </a:spcBef>
            </a:pPr>
            <a:r>
              <a:rPr sz="2400" spc="900" dirty="0">
                <a:latin typeface="휴먼아미체"/>
                <a:cs typeface="휴먼아미체"/>
              </a:rPr>
              <a:t>링크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안에서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직접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실행할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&lt;A&gt;</a:t>
            </a:r>
            <a:r>
              <a:rPr sz="2400" spc="-65" dirty="0">
                <a:latin typeface="한컴산뜻돋움"/>
                <a:cs typeface="한컴산뜻돋움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태그의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HREF</a:t>
            </a:r>
            <a:r>
              <a:rPr sz="2400" spc="-114" dirty="0">
                <a:latin typeface="한컴산뜻돋움"/>
                <a:cs typeface="한컴산뜻돋움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속성에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245" dirty="0">
                <a:latin typeface="한컴산뜻돋움"/>
                <a:cs typeface="한컴산뜻돋움"/>
              </a:rPr>
              <a:t>javascript:</a:t>
            </a:r>
            <a:r>
              <a:rPr sz="2400" spc="245" dirty="0">
                <a:latin typeface="휴먼아미체"/>
                <a:cs typeface="휴먼아미체"/>
              </a:rPr>
              <a:t>스크립트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1005" dirty="0">
                <a:latin typeface="휴먼아미체"/>
                <a:cs typeface="휴먼아미체"/>
              </a:rPr>
              <a:t>소스 </a:t>
            </a:r>
            <a:r>
              <a:rPr sz="2400" spc="900" dirty="0">
                <a:latin typeface="휴먼아미체"/>
                <a:cs typeface="휴먼아미체"/>
              </a:rPr>
              <a:t>형식으로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90" dirty="0">
                <a:latin typeface="휴먼아미체"/>
                <a:cs typeface="휴먼아미체"/>
              </a:rPr>
              <a:t>사용한다</a:t>
            </a:r>
            <a:r>
              <a:rPr sz="2400" spc="590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즉</a:t>
            </a:r>
            <a:r>
              <a:rPr sz="2400" spc="515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링크를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클릭했을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javascript:</a:t>
            </a:r>
            <a:r>
              <a:rPr sz="2400" spc="-65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뒤의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명령을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실행하는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 </a:t>
            </a:r>
            <a:r>
              <a:rPr sz="2400" spc="320" dirty="0">
                <a:latin typeface="휴먼아미체"/>
                <a:cs typeface="휴먼아미체"/>
              </a:rPr>
              <a:t>단</a:t>
            </a:r>
            <a:r>
              <a:rPr sz="2400" spc="32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이</a:t>
            </a:r>
            <a:r>
              <a:rPr sz="2400" b="1" spc="-12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때</a:t>
            </a:r>
            <a:r>
              <a:rPr sz="2400" b="1" spc="-12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명심할</a:t>
            </a:r>
            <a:r>
              <a:rPr sz="2400" b="1" spc="-12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것은</a:t>
            </a:r>
            <a:r>
              <a:rPr sz="2400" b="1" spc="-12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자바스크립트에서는</a:t>
            </a:r>
            <a:r>
              <a:rPr sz="2400" b="1" spc="-11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겹따옴표</a:t>
            </a:r>
            <a:r>
              <a:rPr sz="2400" b="1" spc="-11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안에</a:t>
            </a:r>
            <a:r>
              <a:rPr sz="2400" b="1" spc="-12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또</a:t>
            </a:r>
            <a:r>
              <a:rPr sz="2400" b="1" spc="-12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다른</a:t>
            </a:r>
            <a:r>
              <a:rPr sz="2400" b="1" spc="-12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겹따옴표가</a:t>
            </a:r>
            <a:r>
              <a:rPr sz="2400" b="1" spc="-12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오거나 </a:t>
            </a:r>
            <a:r>
              <a:rPr sz="2400" b="1" spc="-14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홑따옴표</a:t>
            </a:r>
            <a:r>
              <a:rPr sz="2400" b="1" spc="-13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안에</a:t>
            </a:r>
            <a:r>
              <a:rPr sz="2400" b="1" spc="-13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또</a:t>
            </a:r>
            <a:r>
              <a:rPr sz="2400" b="1" spc="-13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다른</a:t>
            </a:r>
            <a:r>
              <a:rPr sz="2400" b="1" spc="-13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홑따옴표가</a:t>
            </a:r>
            <a:r>
              <a:rPr sz="2400" b="1" spc="-12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오면</a:t>
            </a:r>
            <a:r>
              <a:rPr sz="2400" b="1" spc="-13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안</a:t>
            </a:r>
            <a:r>
              <a:rPr sz="2400" b="1" spc="-135" dirty="0">
                <a:solidFill>
                  <a:srgbClr val="FF5050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00" dirty="0">
                <a:solidFill>
                  <a:srgbClr val="FF5050"/>
                </a:solidFill>
                <a:latin typeface="나눔고딕 ExtraBold"/>
                <a:cs typeface="나눔고딕 ExtraBold"/>
              </a:rPr>
              <a:t>된다</a:t>
            </a:r>
            <a:r>
              <a:rPr sz="2400" b="1" spc="-100" dirty="0">
                <a:solidFill>
                  <a:srgbClr val="FF5050"/>
                </a:solidFill>
                <a:latin typeface="한컴산뜻돋움"/>
                <a:cs typeface="한컴산뜻돋움"/>
              </a:rPr>
              <a:t>.</a:t>
            </a:r>
            <a:r>
              <a:rPr sz="2400" b="1" spc="-90" dirty="0">
                <a:solidFill>
                  <a:srgbClr val="FF5050"/>
                </a:solidFill>
                <a:latin typeface="한컴산뜻돋움"/>
                <a:cs typeface="한컴산뜻돋움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즉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"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320" dirty="0">
                <a:latin typeface="한컴산뜻돋움"/>
                <a:cs typeface="한컴산뜻돋움"/>
              </a:rPr>
              <a:t>"</a:t>
            </a:r>
            <a:r>
              <a:rPr sz="2400" spc="320" dirty="0">
                <a:latin typeface="휴먼아미체"/>
                <a:cs typeface="휴먼아미체"/>
              </a:rPr>
              <a:t>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사이에는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'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515" dirty="0">
                <a:latin typeface="한컴산뜻돋움"/>
                <a:cs typeface="한컴산뜻돋움"/>
              </a:rPr>
              <a:t>'</a:t>
            </a:r>
            <a:r>
              <a:rPr sz="2400" spc="515" dirty="0">
                <a:latin typeface="휴먼아미체"/>
                <a:cs typeface="휴먼아미체"/>
              </a:rPr>
              <a:t>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사용해야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한다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한컴산뜻돋움"/>
              <a:cs typeface="한컴산뜻돋움"/>
            </a:endParaRPr>
          </a:p>
          <a:p>
            <a:pPr marL="1997710">
              <a:lnSpc>
                <a:spcPct val="100000"/>
              </a:lnSpc>
            </a:pP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예</a:t>
            </a:r>
            <a:endParaRPr sz="2400">
              <a:latin typeface="함초롬바탕"/>
              <a:cs typeface="함초롬바탕"/>
            </a:endParaRPr>
          </a:p>
          <a:p>
            <a:pPr marL="1514475" marR="241935">
              <a:lnSpc>
                <a:spcPct val="102899"/>
              </a:lnSpc>
              <a:spcBef>
                <a:spcPts val="1805"/>
              </a:spcBef>
            </a:pPr>
            <a:r>
              <a:rPr sz="2400" dirty="0">
                <a:solidFill>
                  <a:srgbClr val="5F2BC6"/>
                </a:solidFill>
                <a:latin typeface="한컴산뜻돋움"/>
                <a:cs typeface="한컴산뜻돋움"/>
              </a:rPr>
              <a:t>&lt;A</a:t>
            </a:r>
            <a:r>
              <a:rPr sz="2400" spc="-70" dirty="0">
                <a:solidFill>
                  <a:srgbClr val="5F2BC6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5F2BC6"/>
                </a:solidFill>
                <a:latin typeface="한컴산뜻돋움"/>
                <a:cs typeface="한컴산뜻돋움"/>
              </a:rPr>
              <a:t>href="javascript:window.open('test.htm',</a:t>
            </a:r>
            <a:r>
              <a:rPr sz="2400" spc="-15" dirty="0">
                <a:solidFill>
                  <a:srgbClr val="5F2BC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5F2BC6"/>
                </a:solidFill>
                <a:latin typeface="한컴산뜻돋움"/>
                <a:cs typeface="한컴산뜻돋움"/>
              </a:rPr>
              <a:t>'pop1',</a:t>
            </a:r>
            <a:r>
              <a:rPr sz="2400" spc="-75" dirty="0">
                <a:solidFill>
                  <a:srgbClr val="5F2BC6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5F2BC6"/>
                </a:solidFill>
                <a:latin typeface="한컴산뜻돋움"/>
                <a:cs typeface="한컴산뜻돋움"/>
              </a:rPr>
              <a:t>'width=400, </a:t>
            </a:r>
            <a:r>
              <a:rPr sz="2400" dirty="0">
                <a:solidFill>
                  <a:srgbClr val="5F2BC6"/>
                </a:solidFill>
                <a:latin typeface="한컴산뜻돋움"/>
                <a:cs typeface="한컴산뜻돋움"/>
              </a:rPr>
              <a:t>height=300')"&gt;</a:t>
            </a:r>
            <a:r>
              <a:rPr sz="2400" dirty="0">
                <a:solidFill>
                  <a:srgbClr val="5F2BC6"/>
                </a:solidFill>
                <a:latin typeface="휴먼아미체"/>
                <a:cs typeface="휴먼아미체"/>
              </a:rPr>
              <a:t>새</a:t>
            </a:r>
            <a:r>
              <a:rPr sz="2400" spc="-185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400" spc="645" dirty="0">
                <a:solidFill>
                  <a:srgbClr val="5F2BC6"/>
                </a:solidFill>
                <a:latin typeface="휴먼아미체"/>
                <a:cs typeface="휴먼아미체"/>
              </a:rPr>
              <a:t>창</a:t>
            </a:r>
            <a:r>
              <a:rPr sz="2400" spc="-210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400" spc="245" dirty="0">
                <a:solidFill>
                  <a:srgbClr val="5F2BC6"/>
                </a:solidFill>
                <a:latin typeface="휴먼아미체"/>
                <a:cs typeface="휴먼아미체"/>
              </a:rPr>
              <a:t>열기</a:t>
            </a:r>
            <a:r>
              <a:rPr sz="2400" spc="245" dirty="0">
                <a:solidFill>
                  <a:srgbClr val="5F2BC6"/>
                </a:solidFill>
                <a:latin typeface="한컴산뜻돋움"/>
                <a:cs typeface="한컴산뜻돋움"/>
              </a:rPr>
              <a:t>&lt;/A&gt;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48763-561E-9F5B-EDFF-B31AA810C26D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스크립트 실행하기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96567"/>
            <a:ext cx="233172" cy="233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689322"/>
            <a:ext cx="10998200" cy="449516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이벤트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핸들러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이용하기</a:t>
            </a:r>
            <a:endParaRPr sz="2400">
              <a:latin typeface="나눔고딕 ExtraBold"/>
              <a:cs typeface="나눔고딕 ExtraBold"/>
            </a:endParaRPr>
          </a:p>
          <a:p>
            <a:pPr marL="431165" marR="5080">
              <a:lnSpc>
                <a:spcPct val="100499"/>
              </a:lnSpc>
              <a:spcBef>
                <a:spcPts val="1075"/>
              </a:spcBef>
            </a:pPr>
            <a:r>
              <a:rPr sz="2400" spc="765" dirty="0">
                <a:latin typeface="휴먼아미체"/>
                <a:cs typeface="휴먼아미체"/>
              </a:rPr>
              <a:t>이벤트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핸들러라는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것은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어떤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행동을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했을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80" dirty="0">
                <a:latin typeface="나눔고딕 ExtraBold"/>
                <a:cs typeface="나눔고딕 ExtraBold"/>
              </a:rPr>
              <a:t>때</a:t>
            </a:r>
            <a:r>
              <a:rPr sz="3200" b="1" spc="-80" dirty="0">
                <a:latin typeface="한컴산뜻돋움"/>
                <a:cs typeface="한컴산뜻돋움"/>
              </a:rPr>
              <a:t>,</a:t>
            </a:r>
            <a:r>
              <a:rPr sz="3200" b="1" spc="-130" dirty="0">
                <a:latin typeface="한컴산뜻돋움"/>
                <a:cs typeface="한컴산뜻돋움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그에</a:t>
            </a:r>
            <a:r>
              <a:rPr sz="3200" b="1" spc="-175" dirty="0"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latin typeface="나눔고딕 ExtraBold"/>
                <a:cs typeface="나눔고딕 ExtraBold"/>
              </a:rPr>
              <a:t>따른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latin typeface="나눔고딕 ExtraBold"/>
                <a:cs typeface="나눔고딕 ExtraBold"/>
              </a:rPr>
              <a:t>반응을</a:t>
            </a:r>
            <a:r>
              <a:rPr sz="3200" b="1" spc="-195" dirty="0">
                <a:latin typeface="나눔고딕 ExtraBold"/>
                <a:cs typeface="나눔고딕 ExtraBold"/>
              </a:rPr>
              <a:t> </a:t>
            </a:r>
            <a:r>
              <a:rPr sz="3200" b="1" spc="-140" dirty="0">
                <a:latin typeface="나눔고딕 ExtraBold"/>
                <a:cs typeface="나눔고딕 ExtraBold"/>
              </a:rPr>
              <a:t>보이도록 </a:t>
            </a:r>
            <a:r>
              <a:rPr sz="3200" b="1" spc="-160" dirty="0">
                <a:latin typeface="나눔고딕 ExtraBold"/>
                <a:cs typeface="나눔고딕 ExtraBold"/>
              </a:rPr>
              <a:t>하는</a:t>
            </a:r>
            <a:r>
              <a:rPr sz="3200" b="1" spc="-200" dirty="0">
                <a:latin typeface="나눔고딕 ExtraBold"/>
                <a:cs typeface="나눔고딕 ExtraBold"/>
              </a:rPr>
              <a:t> </a:t>
            </a:r>
            <a:r>
              <a:rPr sz="3200" b="1" spc="440" dirty="0">
                <a:latin typeface="나눔고딕 ExtraBold"/>
                <a:cs typeface="나눔고딕 ExtraBold"/>
              </a:rPr>
              <a:t>것</a:t>
            </a:r>
            <a:r>
              <a:rPr sz="2400" spc="440" dirty="0">
                <a:latin typeface="휴먼아미체"/>
                <a:cs typeface="휴먼아미체"/>
              </a:rPr>
              <a:t>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말한다</a:t>
            </a:r>
            <a:r>
              <a:rPr sz="2400" spc="480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들어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스크립트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소스를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이용하여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openNew()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라는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함수를 </a:t>
            </a:r>
            <a:r>
              <a:rPr sz="2400" spc="685" dirty="0">
                <a:latin typeface="휴먼아미체"/>
                <a:cs typeface="휴먼아미체"/>
              </a:rPr>
              <a:t>정의해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놓았다고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가정하고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링크를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클릭했을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254" dirty="0">
                <a:latin typeface="휴먼아미체"/>
                <a:cs typeface="휴먼아미체"/>
              </a:rPr>
              <a:t>때</a:t>
            </a:r>
            <a:r>
              <a:rPr sz="2400" spc="254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함수가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실행되도록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하려면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onClick </a:t>
            </a:r>
            <a:r>
              <a:rPr sz="2400" spc="819" dirty="0">
                <a:latin typeface="휴먼아미체"/>
                <a:cs typeface="휴먼아미체"/>
              </a:rPr>
              <a:t>이라는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이벤트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핸들러를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사용하고</a:t>
            </a:r>
            <a:r>
              <a:rPr sz="2400" spc="675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링크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위로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마우스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커서를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가져갔을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함수가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20" dirty="0">
                <a:latin typeface="휴먼아미체"/>
                <a:cs typeface="휴먼아미체"/>
              </a:rPr>
              <a:t>실행 </a:t>
            </a:r>
            <a:r>
              <a:rPr sz="2400" spc="940" dirty="0">
                <a:latin typeface="휴먼아미체"/>
                <a:cs typeface="휴먼아미체"/>
              </a:rPr>
              <a:t>되도록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하려면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0" dirty="0">
                <a:latin typeface="한컴산뜻돋움"/>
                <a:cs typeface="한컴산뜻돋움"/>
              </a:rPr>
              <a:t>onMouseOver</a:t>
            </a:r>
            <a:r>
              <a:rPr sz="2400" spc="80" dirty="0">
                <a:latin typeface="휴먼아미체"/>
                <a:cs typeface="휴먼아미체"/>
              </a:rPr>
              <a:t>를</a:t>
            </a:r>
            <a:r>
              <a:rPr sz="2400" spc="-409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사용한다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</a:pPr>
            <a:r>
              <a:rPr sz="3200" b="1" spc="-15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이벤트</a:t>
            </a:r>
            <a:r>
              <a:rPr sz="3200" b="1" spc="-19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핸들러</a:t>
            </a:r>
            <a:r>
              <a:rPr sz="3200" b="1" spc="-190" dirty="0">
                <a:solidFill>
                  <a:srgbClr val="2D3947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이름은</a:t>
            </a:r>
            <a:r>
              <a:rPr sz="3200" b="1" spc="-19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2D3947"/>
                </a:solidFill>
                <a:latin typeface="나눔고딕 ExtraBold"/>
                <a:cs typeface="나눔고딕 ExtraBold"/>
              </a:rPr>
              <a:t>대소문자를</a:t>
            </a:r>
            <a:r>
              <a:rPr sz="3200" b="1" spc="-200" dirty="0">
                <a:solidFill>
                  <a:srgbClr val="2D3947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2D3947"/>
                </a:solidFill>
                <a:latin typeface="나눔고딕 ExtraBold"/>
                <a:cs typeface="나눔고딕 ExtraBold"/>
              </a:rPr>
              <a:t>구별하지</a:t>
            </a:r>
            <a:r>
              <a:rPr sz="3200" b="1" spc="-204" dirty="0">
                <a:solidFill>
                  <a:srgbClr val="2D3947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20" dirty="0">
                <a:solidFill>
                  <a:srgbClr val="2D3947"/>
                </a:solidFill>
                <a:latin typeface="나눔고딕 ExtraBold"/>
                <a:cs typeface="나눔고딕 ExtraBold"/>
              </a:rPr>
              <a:t>않는다</a:t>
            </a:r>
            <a:r>
              <a:rPr sz="3200" b="1" spc="-20" dirty="0">
                <a:solidFill>
                  <a:srgbClr val="2D3947"/>
                </a:solidFill>
                <a:latin typeface="한컴산뜻돋움"/>
                <a:cs typeface="한컴산뜻돋움"/>
              </a:rPr>
              <a:t>.</a:t>
            </a:r>
            <a:endParaRPr sz="3200">
              <a:latin typeface="한컴산뜻돋움"/>
              <a:cs typeface="한컴산뜻돋움"/>
            </a:endParaRPr>
          </a:p>
          <a:p>
            <a:pPr marL="431800" marR="627380">
              <a:lnSpc>
                <a:spcPts val="3120"/>
              </a:lnSpc>
              <a:spcBef>
                <a:spcPts val="660"/>
              </a:spcBef>
            </a:pPr>
            <a:r>
              <a:rPr sz="2400" spc="515" dirty="0">
                <a:latin typeface="휴먼아미체"/>
                <a:cs typeface="휴먼아미체"/>
              </a:rPr>
              <a:t>즉</a:t>
            </a:r>
            <a:r>
              <a:rPr sz="2400" spc="515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3200" b="1" spc="245" dirty="0">
                <a:solidFill>
                  <a:srgbClr val="5F2BC6"/>
                </a:solidFill>
                <a:latin typeface="한컴산뜻돋움"/>
                <a:cs typeface="한컴산뜻돋움"/>
              </a:rPr>
              <a:t>onClick</a:t>
            </a:r>
            <a:r>
              <a:rPr sz="2400" spc="245" dirty="0">
                <a:latin typeface="휴먼아미체"/>
                <a:cs typeface="휴먼아미체"/>
              </a:rPr>
              <a:t>이라고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하거나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125" dirty="0">
                <a:solidFill>
                  <a:srgbClr val="5F2BC6"/>
                </a:solidFill>
                <a:latin typeface="한컴산뜻돋움"/>
                <a:cs typeface="한컴산뜻돋움"/>
              </a:rPr>
              <a:t>onclick</a:t>
            </a:r>
            <a:r>
              <a:rPr sz="2400" spc="125" dirty="0">
                <a:latin typeface="휴먼아미체"/>
                <a:cs typeface="휴먼아미체"/>
              </a:rPr>
              <a:t>으</a:t>
            </a:r>
            <a:r>
              <a:rPr sz="2400" spc="-46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20" dirty="0">
                <a:latin typeface="휴먼아미체"/>
                <a:cs typeface="휴먼아미체"/>
              </a:rPr>
              <a:t>하거나</a:t>
            </a:r>
            <a:r>
              <a:rPr sz="2400" spc="52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혹은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225" dirty="0">
                <a:solidFill>
                  <a:srgbClr val="5F2BC6"/>
                </a:solidFill>
                <a:latin typeface="한컴산뜻돋움"/>
                <a:cs typeface="한컴산뜻돋움"/>
              </a:rPr>
              <a:t>ONCLICK</a:t>
            </a:r>
            <a:r>
              <a:rPr sz="2400" spc="225" dirty="0">
                <a:latin typeface="휴먼아미체"/>
                <a:cs typeface="휴먼아미체"/>
              </a:rPr>
              <a:t>으로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하나 </a:t>
            </a:r>
            <a:r>
              <a:rPr sz="2400" spc="585" dirty="0">
                <a:latin typeface="휴먼아미체"/>
                <a:cs typeface="휴먼아미체"/>
              </a:rPr>
              <a:t>마찬가지이다</a:t>
            </a:r>
            <a:r>
              <a:rPr sz="2400" spc="58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3945635"/>
            <a:ext cx="233172" cy="233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EE3BCA-FDF5-5078-8E86-614B55D902E9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스크립트 실행하기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84404" y="771144"/>
            <a:ext cx="11732260" cy="6087110"/>
            <a:chOff x="184404" y="771144"/>
            <a:chExt cx="11732260" cy="60871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404" y="771144"/>
              <a:ext cx="11731750" cy="60868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8408" y="4226052"/>
              <a:ext cx="876300" cy="18227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6248" y="793036"/>
            <a:ext cx="8867775" cy="496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이벤트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핸들러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이용하기</a:t>
            </a:r>
            <a:endParaRPr sz="240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나눔고딕 ExtraBold"/>
              <a:cs typeface="나눔고딕 ExtraBold"/>
            </a:endParaRPr>
          </a:p>
          <a:p>
            <a:pPr marL="424180" marR="988694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&lt;a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href="landscape.jpg" onMouseOver="document.img1.src='button_02.png'" onMouseOut="document.img1.src='button_01.png'"&gt;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한컴산뜻돋움"/>
              <a:cs typeface="한컴산뜻돋움"/>
            </a:endParaRPr>
          </a:p>
          <a:p>
            <a:pPr marL="42418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&lt;img</a:t>
            </a:r>
            <a:r>
              <a:rPr sz="2400" spc="-6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src="button_01.png"</a:t>
            </a:r>
            <a:r>
              <a:rPr sz="2400" spc="-2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name=img1&gt;</a:t>
            </a:r>
            <a:endParaRPr sz="2400">
              <a:latin typeface="한컴산뜻돋움"/>
              <a:cs typeface="한컴산뜻돋움"/>
            </a:endParaRPr>
          </a:p>
          <a:p>
            <a:pPr marL="424180">
              <a:lnSpc>
                <a:spcPct val="100000"/>
              </a:lnSpc>
            </a:pPr>
            <a:r>
              <a:rPr sz="2400" spc="-20" dirty="0">
                <a:latin typeface="한컴산뜻돋움"/>
                <a:cs typeface="한컴산뜻돋움"/>
              </a:rPr>
              <a:t>&lt;/a&gt;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한컴산뜻돋움"/>
              <a:cs typeface="한컴산뜻돋움"/>
            </a:endParaRPr>
          </a:p>
          <a:p>
            <a:pPr marL="1406525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onMouseOver="document.img1.src='</a:t>
            </a:r>
            <a:r>
              <a:rPr sz="24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button_02.png</a:t>
            </a:r>
            <a:r>
              <a:rPr sz="2400" spc="-10" dirty="0">
                <a:latin typeface="한컴산뜻돋움"/>
                <a:cs typeface="한컴산뜻돋움"/>
              </a:rPr>
              <a:t>'"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350">
              <a:latin typeface="한컴산뜻돋움"/>
              <a:cs typeface="한컴산뜻돋움"/>
            </a:endParaRPr>
          </a:p>
          <a:p>
            <a:pPr marL="140652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한컴산뜻돋움"/>
                <a:cs typeface="한컴산뜻돋움"/>
              </a:rPr>
              <a:t>onMouseOut="document.img1.src='</a:t>
            </a:r>
            <a:r>
              <a:rPr sz="24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button_01.png</a:t>
            </a:r>
            <a:r>
              <a:rPr sz="2400" spc="-10" dirty="0">
                <a:latin typeface="한컴산뜻돋움"/>
                <a:cs typeface="한컴산뜻돋움"/>
              </a:rPr>
              <a:t>'"&gt;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FE2A8-17FC-96FB-2D17-3A7DC566EDF4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스크립트 실행하기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" y="1290827"/>
              <a:ext cx="2945546" cy="2246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6192" y="4034028"/>
              <a:ext cx="2533891" cy="27550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1635" y="0"/>
              <a:ext cx="2150364" cy="6857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0867" y="5036832"/>
              <a:ext cx="4712195" cy="12740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488" y="3788664"/>
              <a:ext cx="4698491" cy="22158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35344" y="-649000"/>
            <a:ext cx="9385300" cy="307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0" b="0" spc="229" dirty="0">
                <a:solidFill>
                  <a:srgbClr val="2D75B6"/>
                </a:solidFill>
                <a:latin typeface="휴먼엑스포"/>
                <a:cs typeface="휴먼엑스포"/>
              </a:rPr>
              <a:t>HTML5</a:t>
            </a:r>
            <a:endParaRPr sz="20000">
              <a:latin typeface="휴먼엑스포"/>
              <a:cs typeface="휴먼엑스포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6344" y="3192779"/>
            <a:ext cx="690244" cy="60209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/>
              <a:t>01</a:t>
            </a:r>
            <a:r>
              <a:rPr spc="-125" dirty="0"/>
              <a:t> </a:t>
            </a:r>
            <a:r>
              <a:rPr spc="-150" dirty="0"/>
              <a:t>마우스</a:t>
            </a:r>
            <a:r>
              <a:rPr spc="-125" dirty="0"/>
              <a:t> </a:t>
            </a:r>
            <a:r>
              <a:rPr spc="-145" dirty="0"/>
              <a:t>커서</a:t>
            </a:r>
            <a:r>
              <a:rPr spc="-114" dirty="0"/>
              <a:t> </a:t>
            </a:r>
            <a:r>
              <a:rPr spc="-155" dirty="0"/>
              <a:t>관련</a:t>
            </a:r>
            <a:r>
              <a:rPr spc="-125" dirty="0"/>
              <a:t> </a:t>
            </a:r>
            <a:r>
              <a:rPr spc="-50" dirty="0"/>
              <a:t>팁</a:t>
            </a:r>
          </a:p>
          <a:p>
            <a:pPr marL="4802505">
              <a:lnSpc>
                <a:spcPct val="100000"/>
              </a:lnSpc>
              <a:spcBef>
                <a:spcPts val="1875"/>
              </a:spcBef>
            </a:pPr>
            <a:r>
              <a:rPr sz="8000" b="1" spc="-10" dirty="0">
                <a:solidFill>
                  <a:srgbClr val="00359E"/>
                </a:solidFill>
                <a:latin typeface="Arial"/>
                <a:cs typeface="Arial"/>
              </a:rPr>
              <a:t>HTML5</a:t>
            </a:r>
            <a:endParaRPr sz="8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793036"/>
            <a:ext cx="10494645" cy="134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시스템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커서</a:t>
            </a:r>
            <a:endParaRPr sz="2400" dirty="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spcBef>
                <a:spcPts val="1725"/>
              </a:spcBef>
            </a:pPr>
            <a:r>
              <a:rPr sz="2400" dirty="0">
                <a:latin typeface="한컴산뜻돋움"/>
                <a:cs typeface="한컴산뜻돋움"/>
              </a:rPr>
              <a:t>cursor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속성에서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사용할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있는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값은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사용자가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직접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지정하는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커서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이미지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90" dirty="0">
                <a:latin typeface="휴먼엑스포"/>
                <a:cs typeface="휴먼엑스포"/>
              </a:rPr>
              <a:t>파일이나 </a:t>
            </a:r>
            <a:r>
              <a:rPr sz="2400" spc="-270" dirty="0">
                <a:latin typeface="휴먼엑스포"/>
                <a:cs typeface="휴먼엑스포"/>
              </a:rPr>
              <a:t>아래와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같은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것들이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있다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514855"/>
            <a:ext cx="233172" cy="2331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90346" y="2755134"/>
            <a:ext cx="2422525" cy="689610"/>
            <a:chOff x="990346" y="2755134"/>
            <a:chExt cx="2422525" cy="689610"/>
          </a:xfrm>
        </p:grpSpPr>
        <p:sp>
          <p:nvSpPr>
            <p:cNvPr id="6" name="object 6"/>
            <p:cNvSpPr/>
            <p:nvPr/>
          </p:nvSpPr>
          <p:spPr>
            <a:xfrm>
              <a:off x="996696" y="27614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2350312" y="0"/>
                  </a:moveTo>
                  <a:lnTo>
                    <a:pt x="59131" y="0"/>
                  </a:lnTo>
                  <a:lnTo>
                    <a:pt x="36111" y="4647"/>
                  </a:lnTo>
                  <a:lnTo>
                    <a:pt x="17316" y="17321"/>
                  </a:lnTo>
                  <a:lnTo>
                    <a:pt x="4645" y="36117"/>
                  </a:lnTo>
                  <a:lnTo>
                    <a:pt x="0" y="59131"/>
                  </a:lnTo>
                  <a:lnTo>
                    <a:pt x="0" y="617537"/>
                  </a:lnTo>
                  <a:lnTo>
                    <a:pt x="4645" y="640549"/>
                  </a:lnTo>
                  <a:lnTo>
                    <a:pt x="17316" y="659341"/>
                  </a:lnTo>
                  <a:lnTo>
                    <a:pt x="36111" y="672010"/>
                  </a:lnTo>
                  <a:lnTo>
                    <a:pt x="59131" y="676656"/>
                  </a:lnTo>
                  <a:lnTo>
                    <a:pt x="2350312" y="676656"/>
                  </a:lnTo>
                  <a:lnTo>
                    <a:pt x="2373332" y="672010"/>
                  </a:lnTo>
                  <a:lnTo>
                    <a:pt x="2392127" y="659341"/>
                  </a:lnTo>
                  <a:lnTo>
                    <a:pt x="2404798" y="640549"/>
                  </a:lnTo>
                  <a:lnTo>
                    <a:pt x="2409444" y="617537"/>
                  </a:lnTo>
                  <a:lnTo>
                    <a:pt x="2409444" y="59131"/>
                  </a:lnTo>
                  <a:lnTo>
                    <a:pt x="2404798" y="36117"/>
                  </a:lnTo>
                  <a:lnTo>
                    <a:pt x="2392127" y="17321"/>
                  </a:lnTo>
                  <a:lnTo>
                    <a:pt x="2373332" y="4647"/>
                  </a:lnTo>
                  <a:lnTo>
                    <a:pt x="235031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6696" y="27614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0" y="59131"/>
                  </a:moveTo>
                  <a:lnTo>
                    <a:pt x="4645" y="36117"/>
                  </a:lnTo>
                  <a:lnTo>
                    <a:pt x="17316" y="17321"/>
                  </a:lnTo>
                  <a:lnTo>
                    <a:pt x="36111" y="4647"/>
                  </a:lnTo>
                  <a:lnTo>
                    <a:pt x="59131" y="0"/>
                  </a:lnTo>
                  <a:lnTo>
                    <a:pt x="2350312" y="0"/>
                  </a:lnTo>
                  <a:lnTo>
                    <a:pt x="2373332" y="4647"/>
                  </a:lnTo>
                  <a:lnTo>
                    <a:pt x="2392127" y="17321"/>
                  </a:lnTo>
                  <a:lnTo>
                    <a:pt x="2404798" y="36117"/>
                  </a:lnTo>
                  <a:lnTo>
                    <a:pt x="2409444" y="59131"/>
                  </a:lnTo>
                  <a:lnTo>
                    <a:pt x="2409444" y="617537"/>
                  </a:lnTo>
                  <a:lnTo>
                    <a:pt x="2404798" y="640549"/>
                  </a:lnTo>
                  <a:lnTo>
                    <a:pt x="2392127" y="659341"/>
                  </a:lnTo>
                  <a:lnTo>
                    <a:pt x="2373332" y="672010"/>
                  </a:lnTo>
                  <a:lnTo>
                    <a:pt x="2350312" y="676656"/>
                  </a:lnTo>
                  <a:lnTo>
                    <a:pt x="59131" y="676656"/>
                  </a:lnTo>
                  <a:lnTo>
                    <a:pt x="36111" y="672010"/>
                  </a:lnTo>
                  <a:lnTo>
                    <a:pt x="17316" y="659341"/>
                  </a:lnTo>
                  <a:lnTo>
                    <a:pt x="4645" y="640549"/>
                  </a:lnTo>
                  <a:lnTo>
                    <a:pt x="0" y="617537"/>
                  </a:lnTo>
                  <a:lnTo>
                    <a:pt x="0" y="5913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7468" y="2833112"/>
              <a:ext cx="2245360" cy="527685"/>
            </a:xfrm>
            <a:custGeom>
              <a:avLst/>
              <a:gdLst/>
              <a:ahLst/>
              <a:cxnLst/>
              <a:rect l="l" t="t" r="r" b="b"/>
              <a:pathLst>
                <a:path w="2245360" h="527685">
                  <a:moveTo>
                    <a:pt x="2165578" y="0"/>
                  </a:moveTo>
                  <a:lnTo>
                    <a:pt x="79273" y="0"/>
                  </a:lnTo>
                  <a:lnTo>
                    <a:pt x="48418" y="6230"/>
                  </a:lnTo>
                  <a:lnTo>
                    <a:pt x="23220" y="23220"/>
                  </a:lnTo>
                  <a:lnTo>
                    <a:pt x="6230" y="48418"/>
                  </a:lnTo>
                  <a:lnTo>
                    <a:pt x="0" y="79273"/>
                  </a:lnTo>
                  <a:lnTo>
                    <a:pt x="0" y="448043"/>
                  </a:lnTo>
                  <a:lnTo>
                    <a:pt x="6230" y="478896"/>
                  </a:lnTo>
                  <a:lnTo>
                    <a:pt x="23220" y="504089"/>
                  </a:lnTo>
                  <a:lnTo>
                    <a:pt x="48418" y="521075"/>
                  </a:lnTo>
                  <a:lnTo>
                    <a:pt x="79273" y="527304"/>
                  </a:lnTo>
                  <a:lnTo>
                    <a:pt x="2165578" y="527304"/>
                  </a:lnTo>
                  <a:lnTo>
                    <a:pt x="2196433" y="521075"/>
                  </a:lnTo>
                  <a:lnTo>
                    <a:pt x="2221631" y="504089"/>
                  </a:lnTo>
                  <a:lnTo>
                    <a:pt x="2238621" y="478896"/>
                  </a:lnTo>
                  <a:lnTo>
                    <a:pt x="2244852" y="448043"/>
                  </a:lnTo>
                  <a:lnTo>
                    <a:pt x="2244852" y="79273"/>
                  </a:lnTo>
                  <a:lnTo>
                    <a:pt x="2238621" y="48418"/>
                  </a:lnTo>
                  <a:lnTo>
                    <a:pt x="2221631" y="23220"/>
                  </a:lnTo>
                  <a:lnTo>
                    <a:pt x="2196433" y="6230"/>
                  </a:lnTo>
                  <a:lnTo>
                    <a:pt x="216557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77468" y="2833112"/>
              <a:ext cx="2245360" cy="527685"/>
            </a:xfrm>
            <a:custGeom>
              <a:avLst/>
              <a:gdLst/>
              <a:ahLst/>
              <a:cxnLst/>
              <a:rect l="l" t="t" r="r" b="b"/>
              <a:pathLst>
                <a:path w="2245360" h="527685">
                  <a:moveTo>
                    <a:pt x="0" y="79273"/>
                  </a:moveTo>
                  <a:lnTo>
                    <a:pt x="6228" y="48418"/>
                  </a:lnTo>
                  <a:lnTo>
                    <a:pt x="23215" y="23220"/>
                  </a:lnTo>
                  <a:lnTo>
                    <a:pt x="48413" y="6230"/>
                  </a:lnTo>
                  <a:lnTo>
                    <a:pt x="79273" y="0"/>
                  </a:lnTo>
                  <a:lnTo>
                    <a:pt x="2165578" y="0"/>
                  </a:lnTo>
                  <a:lnTo>
                    <a:pt x="2196433" y="6230"/>
                  </a:lnTo>
                  <a:lnTo>
                    <a:pt x="2221631" y="23220"/>
                  </a:lnTo>
                  <a:lnTo>
                    <a:pt x="2238621" y="48418"/>
                  </a:lnTo>
                  <a:lnTo>
                    <a:pt x="2244852" y="79273"/>
                  </a:lnTo>
                  <a:lnTo>
                    <a:pt x="2244852" y="448043"/>
                  </a:lnTo>
                  <a:lnTo>
                    <a:pt x="2238621" y="478896"/>
                  </a:lnTo>
                  <a:lnTo>
                    <a:pt x="2221631" y="504089"/>
                  </a:lnTo>
                  <a:lnTo>
                    <a:pt x="2196433" y="521075"/>
                  </a:lnTo>
                  <a:lnTo>
                    <a:pt x="2165578" y="527304"/>
                  </a:lnTo>
                  <a:lnTo>
                    <a:pt x="79273" y="527304"/>
                  </a:lnTo>
                  <a:lnTo>
                    <a:pt x="48413" y="521075"/>
                  </a:lnTo>
                  <a:lnTo>
                    <a:pt x="23215" y="504089"/>
                  </a:lnTo>
                  <a:lnTo>
                    <a:pt x="6228" y="478896"/>
                  </a:lnTo>
                  <a:lnTo>
                    <a:pt x="0" y="448043"/>
                  </a:lnTo>
                  <a:lnTo>
                    <a:pt x="0" y="79273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05114" y="2833763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한컴산뜻돋움"/>
                <a:cs typeface="한컴산뜻돋움"/>
              </a:rPr>
              <a:t>auto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97636" y="2650235"/>
            <a:ext cx="5034280" cy="794385"/>
            <a:chOff x="897636" y="2650235"/>
            <a:chExt cx="5034280" cy="7943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9035" y="2650235"/>
              <a:ext cx="1183116" cy="1141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636" y="2676143"/>
              <a:ext cx="1427133" cy="890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3116" y="2883407"/>
              <a:ext cx="467080" cy="45566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15868" y="27614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2350312" y="0"/>
                  </a:moveTo>
                  <a:lnTo>
                    <a:pt x="59131" y="0"/>
                  </a:lnTo>
                  <a:lnTo>
                    <a:pt x="36111" y="4647"/>
                  </a:lnTo>
                  <a:lnTo>
                    <a:pt x="17316" y="17321"/>
                  </a:lnTo>
                  <a:lnTo>
                    <a:pt x="4645" y="36117"/>
                  </a:lnTo>
                  <a:lnTo>
                    <a:pt x="0" y="59131"/>
                  </a:lnTo>
                  <a:lnTo>
                    <a:pt x="0" y="617537"/>
                  </a:lnTo>
                  <a:lnTo>
                    <a:pt x="4645" y="640549"/>
                  </a:lnTo>
                  <a:lnTo>
                    <a:pt x="17316" y="659341"/>
                  </a:lnTo>
                  <a:lnTo>
                    <a:pt x="36111" y="672010"/>
                  </a:lnTo>
                  <a:lnTo>
                    <a:pt x="59131" y="676656"/>
                  </a:lnTo>
                  <a:lnTo>
                    <a:pt x="2350312" y="676656"/>
                  </a:lnTo>
                  <a:lnTo>
                    <a:pt x="2373332" y="672010"/>
                  </a:lnTo>
                  <a:lnTo>
                    <a:pt x="2392127" y="659341"/>
                  </a:lnTo>
                  <a:lnTo>
                    <a:pt x="2404798" y="640549"/>
                  </a:lnTo>
                  <a:lnTo>
                    <a:pt x="2409444" y="617537"/>
                  </a:lnTo>
                  <a:lnTo>
                    <a:pt x="2409444" y="59131"/>
                  </a:lnTo>
                  <a:lnTo>
                    <a:pt x="2404798" y="36117"/>
                  </a:lnTo>
                  <a:lnTo>
                    <a:pt x="2392127" y="17321"/>
                  </a:lnTo>
                  <a:lnTo>
                    <a:pt x="2373332" y="4647"/>
                  </a:lnTo>
                  <a:lnTo>
                    <a:pt x="235031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5868" y="27614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0" y="59131"/>
                  </a:moveTo>
                  <a:lnTo>
                    <a:pt x="4645" y="36117"/>
                  </a:lnTo>
                  <a:lnTo>
                    <a:pt x="17316" y="17321"/>
                  </a:lnTo>
                  <a:lnTo>
                    <a:pt x="36111" y="4647"/>
                  </a:lnTo>
                  <a:lnTo>
                    <a:pt x="59131" y="0"/>
                  </a:lnTo>
                  <a:lnTo>
                    <a:pt x="2350312" y="0"/>
                  </a:lnTo>
                  <a:lnTo>
                    <a:pt x="2373332" y="4647"/>
                  </a:lnTo>
                  <a:lnTo>
                    <a:pt x="2392127" y="17321"/>
                  </a:lnTo>
                  <a:lnTo>
                    <a:pt x="2404798" y="36117"/>
                  </a:lnTo>
                  <a:lnTo>
                    <a:pt x="2409444" y="59131"/>
                  </a:lnTo>
                  <a:lnTo>
                    <a:pt x="2409444" y="617537"/>
                  </a:lnTo>
                  <a:lnTo>
                    <a:pt x="2404798" y="640549"/>
                  </a:lnTo>
                  <a:lnTo>
                    <a:pt x="2392127" y="659341"/>
                  </a:lnTo>
                  <a:lnTo>
                    <a:pt x="2373332" y="672010"/>
                  </a:lnTo>
                  <a:lnTo>
                    <a:pt x="2350312" y="676656"/>
                  </a:lnTo>
                  <a:lnTo>
                    <a:pt x="59131" y="676656"/>
                  </a:lnTo>
                  <a:lnTo>
                    <a:pt x="36111" y="672010"/>
                  </a:lnTo>
                  <a:lnTo>
                    <a:pt x="17316" y="659341"/>
                  </a:lnTo>
                  <a:lnTo>
                    <a:pt x="4645" y="640549"/>
                  </a:lnTo>
                  <a:lnTo>
                    <a:pt x="0" y="617537"/>
                  </a:lnTo>
                  <a:lnTo>
                    <a:pt x="0" y="5913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96640" y="2833112"/>
              <a:ext cx="2246630" cy="527685"/>
            </a:xfrm>
            <a:custGeom>
              <a:avLst/>
              <a:gdLst/>
              <a:ahLst/>
              <a:cxnLst/>
              <a:rect l="l" t="t" r="r" b="b"/>
              <a:pathLst>
                <a:path w="2246629" h="527685">
                  <a:moveTo>
                    <a:pt x="2167102" y="0"/>
                  </a:moveTo>
                  <a:lnTo>
                    <a:pt x="79273" y="0"/>
                  </a:lnTo>
                  <a:lnTo>
                    <a:pt x="48413" y="6230"/>
                  </a:lnTo>
                  <a:lnTo>
                    <a:pt x="23215" y="23220"/>
                  </a:lnTo>
                  <a:lnTo>
                    <a:pt x="6228" y="48418"/>
                  </a:lnTo>
                  <a:lnTo>
                    <a:pt x="0" y="79273"/>
                  </a:lnTo>
                  <a:lnTo>
                    <a:pt x="0" y="448043"/>
                  </a:lnTo>
                  <a:lnTo>
                    <a:pt x="6228" y="478896"/>
                  </a:lnTo>
                  <a:lnTo>
                    <a:pt x="23215" y="504089"/>
                  </a:lnTo>
                  <a:lnTo>
                    <a:pt x="48413" y="521075"/>
                  </a:lnTo>
                  <a:lnTo>
                    <a:pt x="79273" y="527304"/>
                  </a:lnTo>
                  <a:lnTo>
                    <a:pt x="2167102" y="527304"/>
                  </a:lnTo>
                  <a:lnTo>
                    <a:pt x="2197962" y="521075"/>
                  </a:lnTo>
                  <a:lnTo>
                    <a:pt x="2223160" y="504089"/>
                  </a:lnTo>
                  <a:lnTo>
                    <a:pt x="2240147" y="478896"/>
                  </a:lnTo>
                  <a:lnTo>
                    <a:pt x="2246376" y="448043"/>
                  </a:lnTo>
                  <a:lnTo>
                    <a:pt x="2246376" y="79273"/>
                  </a:lnTo>
                  <a:lnTo>
                    <a:pt x="2240147" y="48418"/>
                  </a:lnTo>
                  <a:lnTo>
                    <a:pt x="2223160" y="23220"/>
                  </a:lnTo>
                  <a:lnTo>
                    <a:pt x="2197962" y="6230"/>
                  </a:lnTo>
                  <a:lnTo>
                    <a:pt x="216710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96640" y="2833112"/>
              <a:ext cx="2246630" cy="527685"/>
            </a:xfrm>
            <a:custGeom>
              <a:avLst/>
              <a:gdLst/>
              <a:ahLst/>
              <a:cxnLst/>
              <a:rect l="l" t="t" r="r" b="b"/>
              <a:pathLst>
                <a:path w="2246629" h="527685">
                  <a:moveTo>
                    <a:pt x="0" y="79273"/>
                  </a:moveTo>
                  <a:lnTo>
                    <a:pt x="6228" y="48418"/>
                  </a:lnTo>
                  <a:lnTo>
                    <a:pt x="23215" y="23220"/>
                  </a:lnTo>
                  <a:lnTo>
                    <a:pt x="48413" y="6230"/>
                  </a:lnTo>
                  <a:lnTo>
                    <a:pt x="79273" y="0"/>
                  </a:lnTo>
                  <a:lnTo>
                    <a:pt x="2167102" y="0"/>
                  </a:lnTo>
                  <a:lnTo>
                    <a:pt x="2197962" y="6230"/>
                  </a:lnTo>
                  <a:lnTo>
                    <a:pt x="2223160" y="23220"/>
                  </a:lnTo>
                  <a:lnTo>
                    <a:pt x="2240147" y="48418"/>
                  </a:lnTo>
                  <a:lnTo>
                    <a:pt x="2246376" y="79273"/>
                  </a:lnTo>
                  <a:lnTo>
                    <a:pt x="2246376" y="448043"/>
                  </a:lnTo>
                  <a:lnTo>
                    <a:pt x="2240147" y="478896"/>
                  </a:lnTo>
                  <a:lnTo>
                    <a:pt x="2223160" y="504089"/>
                  </a:lnTo>
                  <a:lnTo>
                    <a:pt x="2197962" y="521075"/>
                  </a:lnTo>
                  <a:lnTo>
                    <a:pt x="2167102" y="527304"/>
                  </a:lnTo>
                  <a:lnTo>
                    <a:pt x="79273" y="527304"/>
                  </a:lnTo>
                  <a:lnTo>
                    <a:pt x="48413" y="521075"/>
                  </a:lnTo>
                  <a:lnTo>
                    <a:pt x="23215" y="504089"/>
                  </a:lnTo>
                  <a:lnTo>
                    <a:pt x="6228" y="478896"/>
                  </a:lnTo>
                  <a:lnTo>
                    <a:pt x="0" y="448043"/>
                  </a:lnTo>
                  <a:lnTo>
                    <a:pt x="0" y="79273"/>
                  </a:lnTo>
                  <a:close/>
                </a:path>
              </a:pathLst>
            </a:custGeom>
            <a:ln w="12191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24286" y="2833763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한컴산뜻돋움"/>
                <a:cs typeface="한컴산뜻돋움"/>
              </a:rPr>
              <a:t>move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16808" y="2650235"/>
            <a:ext cx="5026660" cy="794385"/>
            <a:chOff x="3416808" y="2650235"/>
            <a:chExt cx="5026660" cy="79438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730" y="2650235"/>
              <a:ext cx="1183116" cy="1141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6808" y="2676143"/>
              <a:ext cx="1428661" cy="890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4376" y="2895600"/>
              <a:ext cx="513651" cy="45506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27420" y="27614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2350312" y="0"/>
                  </a:moveTo>
                  <a:lnTo>
                    <a:pt x="59131" y="0"/>
                  </a:lnTo>
                  <a:lnTo>
                    <a:pt x="36111" y="4647"/>
                  </a:lnTo>
                  <a:lnTo>
                    <a:pt x="17316" y="17321"/>
                  </a:lnTo>
                  <a:lnTo>
                    <a:pt x="4645" y="36117"/>
                  </a:lnTo>
                  <a:lnTo>
                    <a:pt x="0" y="59131"/>
                  </a:lnTo>
                  <a:lnTo>
                    <a:pt x="0" y="617537"/>
                  </a:lnTo>
                  <a:lnTo>
                    <a:pt x="4645" y="640549"/>
                  </a:lnTo>
                  <a:lnTo>
                    <a:pt x="17316" y="659341"/>
                  </a:lnTo>
                  <a:lnTo>
                    <a:pt x="36111" y="672010"/>
                  </a:lnTo>
                  <a:lnTo>
                    <a:pt x="59131" y="676656"/>
                  </a:lnTo>
                  <a:lnTo>
                    <a:pt x="2350312" y="676656"/>
                  </a:lnTo>
                  <a:lnTo>
                    <a:pt x="2373332" y="672010"/>
                  </a:lnTo>
                  <a:lnTo>
                    <a:pt x="2392127" y="659341"/>
                  </a:lnTo>
                  <a:lnTo>
                    <a:pt x="2404798" y="640549"/>
                  </a:lnTo>
                  <a:lnTo>
                    <a:pt x="2409444" y="617537"/>
                  </a:lnTo>
                  <a:lnTo>
                    <a:pt x="2409444" y="59131"/>
                  </a:lnTo>
                  <a:lnTo>
                    <a:pt x="2404798" y="36117"/>
                  </a:lnTo>
                  <a:lnTo>
                    <a:pt x="2392127" y="17321"/>
                  </a:lnTo>
                  <a:lnTo>
                    <a:pt x="2373332" y="4647"/>
                  </a:lnTo>
                  <a:lnTo>
                    <a:pt x="235031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27420" y="27614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0" y="59131"/>
                  </a:moveTo>
                  <a:lnTo>
                    <a:pt x="4645" y="36117"/>
                  </a:lnTo>
                  <a:lnTo>
                    <a:pt x="17316" y="17321"/>
                  </a:lnTo>
                  <a:lnTo>
                    <a:pt x="36111" y="4647"/>
                  </a:lnTo>
                  <a:lnTo>
                    <a:pt x="59131" y="0"/>
                  </a:lnTo>
                  <a:lnTo>
                    <a:pt x="2350312" y="0"/>
                  </a:lnTo>
                  <a:lnTo>
                    <a:pt x="2373332" y="4647"/>
                  </a:lnTo>
                  <a:lnTo>
                    <a:pt x="2392127" y="17321"/>
                  </a:lnTo>
                  <a:lnTo>
                    <a:pt x="2404798" y="36117"/>
                  </a:lnTo>
                  <a:lnTo>
                    <a:pt x="2409444" y="59131"/>
                  </a:lnTo>
                  <a:lnTo>
                    <a:pt x="2409444" y="617537"/>
                  </a:lnTo>
                  <a:lnTo>
                    <a:pt x="2404798" y="640549"/>
                  </a:lnTo>
                  <a:lnTo>
                    <a:pt x="2392127" y="659341"/>
                  </a:lnTo>
                  <a:lnTo>
                    <a:pt x="2373332" y="672010"/>
                  </a:lnTo>
                  <a:lnTo>
                    <a:pt x="2350312" y="676656"/>
                  </a:lnTo>
                  <a:lnTo>
                    <a:pt x="59131" y="676656"/>
                  </a:lnTo>
                  <a:lnTo>
                    <a:pt x="36111" y="672010"/>
                  </a:lnTo>
                  <a:lnTo>
                    <a:pt x="17316" y="659341"/>
                  </a:lnTo>
                  <a:lnTo>
                    <a:pt x="4645" y="640549"/>
                  </a:lnTo>
                  <a:lnTo>
                    <a:pt x="0" y="617537"/>
                  </a:lnTo>
                  <a:lnTo>
                    <a:pt x="0" y="5913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08192" y="2833112"/>
              <a:ext cx="2246630" cy="527685"/>
            </a:xfrm>
            <a:custGeom>
              <a:avLst/>
              <a:gdLst/>
              <a:ahLst/>
              <a:cxnLst/>
              <a:rect l="l" t="t" r="r" b="b"/>
              <a:pathLst>
                <a:path w="2246629" h="527685">
                  <a:moveTo>
                    <a:pt x="2167102" y="0"/>
                  </a:moveTo>
                  <a:lnTo>
                    <a:pt x="79273" y="0"/>
                  </a:lnTo>
                  <a:lnTo>
                    <a:pt x="48413" y="6230"/>
                  </a:lnTo>
                  <a:lnTo>
                    <a:pt x="23215" y="23220"/>
                  </a:lnTo>
                  <a:lnTo>
                    <a:pt x="6228" y="48418"/>
                  </a:lnTo>
                  <a:lnTo>
                    <a:pt x="0" y="79273"/>
                  </a:lnTo>
                  <a:lnTo>
                    <a:pt x="0" y="448043"/>
                  </a:lnTo>
                  <a:lnTo>
                    <a:pt x="6228" y="478896"/>
                  </a:lnTo>
                  <a:lnTo>
                    <a:pt x="23215" y="504089"/>
                  </a:lnTo>
                  <a:lnTo>
                    <a:pt x="48413" y="521075"/>
                  </a:lnTo>
                  <a:lnTo>
                    <a:pt x="79273" y="527304"/>
                  </a:lnTo>
                  <a:lnTo>
                    <a:pt x="2167102" y="527304"/>
                  </a:lnTo>
                  <a:lnTo>
                    <a:pt x="2197962" y="521075"/>
                  </a:lnTo>
                  <a:lnTo>
                    <a:pt x="2223160" y="504089"/>
                  </a:lnTo>
                  <a:lnTo>
                    <a:pt x="2240147" y="478896"/>
                  </a:lnTo>
                  <a:lnTo>
                    <a:pt x="2246376" y="448043"/>
                  </a:lnTo>
                  <a:lnTo>
                    <a:pt x="2246376" y="79273"/>
                  </a:lnTo>
                  <a:lnTo>
                    <a:pt x="2240147" y="48418"/>
                  </a:lnTo>
                  <a:lnTo>
                    <a:pt x="2223160" y="23220"/>
                  </a:lnTo>
                  <a:lnTo>
                    <a:pt x="2197962" y="6230"/>
                  </a:lnTo>
                  <a:lnTo>
                    <a:pt x="216710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08192" y="2833112"/>
              <a:ext cx="2246630" cy="527685"/>
            </a:xfrm>
            <a:custGeom>
              <a:avLst/>
              <a:gdLst/>
              <a:ahLst/>
              <a:cxnLst/>
              <a:rect l="l" t="t" r="r" b="b"/>
              <a:pathLst>
                <a:path w="2246629" h="527685">
                  <a:moveTo>
                    <a:pt x="0" y="79273"/>
                  </a:moveTo>
                  <a:lnTo>
                    <a:pt x="6228" y="48418"/>
                  </a:lnTo>
                  <a:lnTo>
                    <a:pt x="23215" y="23220"/>
                  </a:lnTo>
                  <a:lnTo>
                    <a:pt x="48413" y="6230"/>
                  </a:lnTo>
                  <a:lnTo>
                    <a:pt x="79273" y="0"/>
                  </a:lnTo>
                  <a:lnTo>
                    <a:pt x="2167102" y="0"/>
                  </a:lnTo>
                  <a:lnTo>
                    <a:pt x="2197962" y="6230"/>
                  </a:lnTo>
                  <a:lnTo>
                    <a:pt x="2223160" y="23220"/>
                  </a:lnTo>
                  <a:lnTo>
                    <a:pt x="2240147" y="48418"/>
                  </a:lnTo>
                  <a:lnTo>
                    <a:pt x="2246376" y="79273"/>
                  </a:lnTo>
                  <a:lnTo>
                    <a:pt x="2246376" y="448043"/>
                  </a:lnTo>
                  <a:lnTo>
                    <a:pt x="2240147" y="478896"/>
                  </a:lnTo>
                  <a:lnTo>
                    <a:pt x="2223160" y="504089"/>
                  </a:lnTo>
                  <a:lnTo>
                    <a:pt x="2197962" y="521075"/>
                  </a:lnTo>
                  <a:lnTo>
                    <a:pt x="2167102" y="527304"/>
                  </a:lnTo>
                  <a:lnTo>
                    <a:pt x="79273" y="527304"/>
                  </a:lnTo>
                  <a:lnTo>
                    <a:pt x="48413" y="521075"/>
                  </a:lnTo>
                  <a:lnTo>
                    <a:pt x="23215" y="504089"/>
                  </a:lnTo>
                  <a:lnTo>
                    <a:pt x="6228" y="478896"/>
                  </a:lnTo>
                  <a:lnTo>
                    <a:pt x="0" y="448043"/>
                  </a:lnTo>
                  <a:lnTo>
                    <a:pt x="0" y="79273"/>
                  </a:lnTo>
                  <a:close/>
                </a:path>
              </a:pathLst>
            </a:custGeom>
            <a:ln w="12191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035838" y="2833763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한컴산뜻돋움"/>
                <a:cs typeface="한컴산뜻돋움"/>
              </a:rPr>
              <a:t>progress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928359" y="2650236"/>
            <a:ext cx="5034280" cy="794385"/>
            <a:chOff x="5928359" y="2650236"/>
            <a:chExt cx="5034280" cy="79438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9756" y="2650236"/>
              <a:ext cx="1184640" cy="1141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8359" y="2676144"/>
              <a:ext cx="1427133" cy="8909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0415" y="2904743"/>
              <a:ext cx="373218" cy="40826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546591" y="27614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2350312" y="0"/>
                  </a:moveTo>
                  <a:lnTo>
                    <a:pt x="59131" y="0"/>
                  </a:lnTo>
                  <a:lnTo>
                    <a:pt x="36111" y="4647"/>
                  </a:lnTo>
                  <a:lnTo>
                    <a:pt x="17316" y="17321"/>
                  </a:lnTo>
                  <a:lnTo>
                    <a:pt x="4645" y="36117"/>
                  </a:lnTo>
                  <a:lnTo>
                    <a:pt x="0" y="59131"/>
                  </a:lnTo>
                  <a:lnTo>
                    <a:pt x="0" y="617537"/>
                  </a:lnTo>
                  <a:lnTo>
                    <a:pt x="4645" y="640549"/>
                  </a:lnTo>
                  <a:lnTo>
                    <a:pt x="17316" y="659341"/>
                  </a:lnTo>
                  <a:lnTo>
                    <a:pt x="36111" y="672010"/>
                  </a:lnTo>
                  <a:lnTo>
                    <a:pt x="59131" y="676656"/>
                  </a:lnTo>
                  <a:lnTo>
                    <a:pt x="2350312" y="676656"/>
                  </a:lnTo>
                  <a:lnTo>
                    <a:pt x="2373332" y="672010"/>
                  </a:lnTo>
                  <a:lnTo>
                    <a:pt x="2392127" y="659341"/>
                  </a:lnTo>
                  <a:lnTo>
                    <a:pt x="2404798" y="640549"/>
                  </a:lnTo>
                  <a:lnTo>
                    <a:pt x="2409444" y="617537"/>
                  </a:lnTo>
                  <a:lnTo>
                    <a:pt x="2409444" y="59131"/>
                  </a:lnTo>
                  <a:lnTo>
                    <a:pt x="2404798" y="36117"/>
                  </a:lnTo>
                  <a:lnTo>
                    <a:pt x="2392127" y="17321"/>
                  </a:lnTo>
                  <a:lnTo>
                    <a:pt x="2373332" y="4647"/>
                  </a:lnTo>
                  <a:lnTo>
                    <a:pt x="235031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46591" y="27614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0" y="59131"/>
                  </a:moveTo>
                  <a:lnTo>
                    <a:pt x="4645" y="36117"/>
                  </a:lnTo>
                  <a:lnTo>
                    <a:pt x="17316" y="17321"/>
                  </a:lnTo>
                  <a:lnTo>
                    <a:pt x="36111" y="4647"/>
                  </a:lnTo>
                  <a:lnTo>
                    <a:pt x="59131" y="0"/>
                  </a:lnTo>
                  <a:lnTo>
                    <a:pt x="2350312" y="0"/>
                  </a:lnTo>
                  <a:lnTo>
                    <a:pt x="2373332" y="4647"/>
                  </a:lnTo>
                  <a:lnTo>
                    <a:pt x="2392127" y="17321"/>
                  </a:lnTo>
                  <a:lnTo>
                    <a:pt x="2404798" y="36117"/>
                  </a:lnTo>
                  <a:lnTo>
                    <a:pt x="2409444" y="59131"/>
                  </a:lnTo>
                  <a:lnTo>
                    <a:pt x="2409444" y="617537"/>
                  </a:lnTo>
                  <a:lnTo>
                    <a:pt x="2404798" y="640549"/>
                  </a:lnTo>
                  <a:lnTo>
                    <a:pt x="2392127" y="659341"/>
                  </a:lnTo>
                  <a:lnTo>
                    <a:pt x="2373332" y="672010"/>
                  </a:lnTo>
                  <a:lnTo>
                    <a:pt x="2350312" y="676656"/>
                  </a:lnTo>
                  <a:lnTo>
                    <a:pt x="59131" y="676656"/>
                  </a:lnTo>
                  <a:lnTo>
                    <a:pt x="36111" y="672010"/>
                  </a:lnTo>
                  <a:lnTo>
                    <a:pt x="17316" y="659341"/>
                  </a:lnTo>
                  <a:lnTo>
                    <a:pt x="4645" y="640549"/>
                  </a:lnTo>
                  <a:lnTo>
                    <a:pt x="0" y="617537"/>
                  </a:lnTo>
                  <a:lnTo>
                    <a:pt x="0" y="5913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27363" y="2833112"/>
              <a:ext cx="2246630" cy="527685"/>
            </a:xfrm>
            <a:custGeom>
              <a:avLst/>
              <a:gdLst/>
              <a:ahLst/>
              <a:cxnLst/>
              <a:rect l="l" t="t" r="r" b="b"/>
              <a:pathLst>
                <a:path w="2246629" h="527685">
                  <a:moveTo>
                    <a:pt x="2167102" y="0"/>
                  </a:moveTo>
                  <a:lnTo>
                    <a:pt x="79273" y="0"/>
                  </a:lnTo>
                  <a:lnTo>
                    <a:pt x="48413" y="6230"/>
                  </a:lnTo>
                  <a:lnTo>
                    <a:pt x="23215" y="23220"/>
                  </a:lnTo>
                  <a:lnTo>
                    <a:pt x="6228" y="48418"/>
                  </a:lnTo>
                  <a:lnTo>
                    <a:pt x="0" y="79273"/>
                  </a:lnTo>
                  <a:lnTo>
                    <a:pt x="0" y="448043"/>
                  </a:lnTo>
                  <a:lnTo>
                    <a:pt x="6228" y="478896"/>
                  </a:lnTo>
                  <a:lnTo>
                    <a:pt x="23215" y="504089"/>
                  </a:lnTo>
                  <a:lnTo>
                    <a:pt x="48413" y="521075"/>
                  </a:lnTo>
                  <a:lnTo>
                    <a:pt x="79273" y="527304"/>
                  </a:lnTo>
                  <a:lnTo>
                    <a:pt x="2167102" y="527304"/>
                  </a:lnTo>
                  <a:lnTo>
                    <a:pt x="2197962" y="521075"/>
                  </a:lnTo>
                  <a:lnTo>
                    <a:pt x="2223160" y="504089"/>
                  </a:lnTo>
                  <a:lnTo>
                    <a:pt x="2240147" y="478896"/>
                  </a:lnTo>
                  <a:lnTo>
                    <a:pt x="2246376" y="448043"/>
                  </a:lnTo>
                  <a:lnTo>
                    <a:pt x="2246376" y="79273"/>
                  </a:lnTo>
                  <a:lnTo>
                    <a:pt x="2240147" y="48418"/>
                  </a:lnTo>
                  <a:lnTo>
                    <a:pt x="2223160" y="23220"/>
                  </a:lnTo>
                  <a:lnTo>
                    <a:pt x="2197962" y="6230"/>
                  </a:lnTo>
                  <a:lnTo>
                    <a:pt x="216710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27363" y="2833112"/>
              <a:ext cx="2246630" cy="527685"/>
            </a:xfrm>
            <a:custGeom>
              <a:avLst/>
              <a:gdLst/>
              <a:ahLst/>
              <a:cxnLst/>
              <a:rect l="l" t="t" r="r" b="b"/>
              <a:pathLst>
                <a:path w="2246629" h="527685">
                  <a:moveTo>
                    <a:pt x="0" y="79273"/>
                  </a:moveTo>
                  <a:lnTo>
                    <a:pt x="6228" y="48418"/>
                  </a:lnTo>
                  <a:lnTo>
                    <a:pt x="23215" y="23220"/>
                  </a:lnTo>
                  <a:lnTo>
                    <a:pt x="48413" y="6230"/>
                  </a:lnTo>
                  <a:lnTo>
                    <a:pt x="79273" y="0"/>
                  </a:lnTo>
                  <a:lnTo>
                    <a:pt x="2167102" y="0"/>
                  </a:lnTo>
                  <a:lnTo>
                    <a:pt x="2197962" y="6230"/>
                  </a:lnTo>
                  <a:lnTo>
                    <a:pt x="2223160" y="23220"/>
                  </a:lnTo>
                  <a:lnTo>
                    <a:pt x="2240147" y="48418"/>
                  </a:lnTo>
                  <a:lnTo>
                    <a:pt x="2246376" y="79273"/>
                  </a:lnTo>
                  <a:lnTo>
                    <a:pt x="2246376" y="448043"/>
                  </a:lnTo>
                  <a:lnTo>
                    <a:pt x="2240147" y="478896"/>
                  </a:lnTo>
                  <a:lnTo>
                    <a:pt x="2223160" y="504089"/>
                  </a:lnTo>
                  <a:lnTo>
                    <a:pt x="2197962" y="521075"/>
                  </a:lnTo>
                  <a:lnTo>
                    <a:pt x="2167102" y="527304"/>
                  </a:lnTo>
                  <a:lnTo>
                    <a:pt x="79273" y="527304"/>
                  </a:lnTo>
                  <a:lnTo>
                    <a:pt x="48413" y="521075"/>
                  </a:lnTo>
                  <a:lnTo>
                    <a:pt x="23215" y="504089"/>
                  </a:lnTo>
                  <a:lnTo>
                    <a:pt x="6228" y="478896"/>
                  </a:lnTo>
                  <a:lnTo>
                    <a:pt x="0" y="448043"/>
                  </a:lnTo>
                  <a:lnTo>
                    <a:pt x="0" y="79273"/>
                  </a:lnTo>
                  <a:close/>
                </a:path>
              </a:pathLst>
            </a:custGeom>
            <a:ln w="12191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555011" y="2833763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한컴산뜻돋움"/>
                <a:cs typeface="한컴산뜻돋움"/>
              </a:rPr>
              <a:t>w-</a:t>
            </a:r>
            <a:r>
              <a:rPr sz="2800" b="1" spc="-10" dirty="0">
                <a:latin typeface="한컴산뜻돋움"/>
                <a:cs typeface="한컴산뜻돋움"/>
              </a:rPr>
              <a:t>resize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90346" y="2650235"/>
            <a:ext cx="10063480" cy="1597660"/>
            <a:chOff x="990346" y="2650235"/>
            <a:chExt cx="10063480" cy="159766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0455" y="2650235"/>
              <a:ext cx="1183115" cy="11418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7531" y="2676143"/>
              <a:ext cx="1428661" cy="890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95788" y="2988563"/>
              <a:ext cx="350555" cy="2789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96696" y="3566161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2350452" y="0"/>
                  </a:moveTo>
                  <a:lnTo>
                    <a:pt x="58991" y="0"/>
                  </a:lnTo>
                  <a:lnTo>
                    <a:pt x="36031" y="4636"/>
                  </a:lnTo>
                  <a:lnTo>
                    <a:pt x="17279" y="17279"/>
                  </a:lnTo>
                  <a:lnTo>
                    <a:pt x="4636" y="36031"/>
                  </a:lnTo>
                  <a:lnTo>
                    <a:pt x="0" y="58991"/>
                  </a:lnTo>
                  <a:lnTo>
                    <a:pt x="0" y="616140"/>
                  </a:lnTo>
                  <a:lnTo>
                    <a:pt x="4636" y="639100"/>
                  </a:lnTo>
                  <a:lnTo>
                    <a:pt x="17279" y="657852"/>
                  </a:lnTo>
                  <a:lnTo>
                    <a:pt x="36031" y="670495"/>
                  </a:lnTo>
                  <a:lnTo>
                    <a:pt x="58991" y="675132"/>
                  </a:lnTo>
                  <a:lnTo>
                    <a:pt x="2350452" y="675132"/>
                  </a:lnTo>
                  <a:lnTo>
                    <a:pt x="2373412" y="670495"/>
                  </a:lnTo>
                  <a:lnTo>
                    <a:pt x="2392164" y="657852"/>
                  </a:lnTo>
                  <a:lnTo>
                    <a:pt x="2404807" y="639100"/>
                  </a:lnTo>
                  <a:lnTo>
                    <a:pt x="2409444" y="616140"/>
                  </a:lnTo>
                  <a:lnTo>
                    <a:pt x="2409444" y="58991"/>
                  </a:lnTo>
                  <a:lnTo>
                    <a:pt x="2404807" y="36031"/>
                  </a:lnTo>
                  <a:lnTo>
                    <a:pt x="2392164" y="17279"/>
                  </a:lnTo>
                  <a:lnTo>
                    <a:pt x="2373412" y="4636"/>
                  </a:lnTo>
                  <a:lnTo>
                    <a:pt x="235045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6696" y="3566161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0" y="58991"/>
                  </a:moveTo>
                  <a:lnTo>
                    <a:pt x="4636" y="36031"/>
                  </a:lnTo>
                  <a:lnTo>
                    <a:pt x="17279" y="17279"/>
                  </a:lnTo>
                  <a:lnTo>
                    <a:pt x="36031" y="4636"/>
                  </a:lnTo>
                  <a:lnTo>
                    <a:pt x="58991" y="0"/>
                  </a:lnTo>
                  <a:lnTo>
                    <a:pt x="2350452" y="0"/>
                  </a:lnTo>
                  <a:lnTo>
                    <a:pt x="2373412" y="4636"/>
                  </a:lnTo>
                  <a:lnTo>
                    <a:pt x="2392164" y="17279"/>
                  </a:lnTo>
                  <a:lnTo>
                    <a:pt x="2404807" y="36031"/>
                  </a:lnTo>
                  <a:lnTo>
                    <a:pt x="2409444" y="58991"/>
                  </a:lnTo>
                  <a:lnTo>
                    <a:pt x="2409444" y="616140"/>
                  </a:lnTo>
                  <a:lnTo>
                    <a:pt x="2404807" y="639100"/>
                  </a:lnTo>
                  <a:lnTo>
                    <a:pt x="2392164" y="657852"/>
                  </a:lnTo>
                  <a:lnTo>
                    <a:pt x="2373412" y="670495"/>
                  </a:lnTo>
                  <a:lnTo>
                    <a:pt x="2350452" y="675132"/>
                  </a:lnTo>
                  <a:lnTo>
                    <a:pt x="58991" y="675132"/>
                  </a:lnTo>
                  <a:lnTo>
                    <a:pt x="36031" y="670495"/>
                  </a:lnTo>
                  <a:lnTo>
                    <a:pt x="17279" y="657852"/>
                  </a:lnTo>
                  <a:lnTo>
                    <a:pt x="4636" y="639100"/>
                  </a:lnTo>
                  <a:lnTo>
                    <a:pt x="0" y="616140"/>
                  </a:lnTo>
                  <a:lnTo>
                    <a:pt x="0" y="5899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77468" y="3637784"/>
              <a:ext cx="2245360" cy="525780"/>
            </a:xfrm>
            <a:custGeom>
              <a:avLst/>
              <a:gdLst/>
              <a:ahLst/>
              <a:cxnLst/>
              <a:rect l="l" t="t" r="r" b="b"/>
              <a:pathLst>
                <a:path w="2245360" h="525779">
                  <a:moveTo>
                    <a:pt x="2165807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79"/>
                  </a:lnTo>
                  <a:lnTo>
                    <a:pt x="2165807" y="525779"/>
                  </a:lnTo>
                  <a:lnTo>
                    <a:pt x="2196578" y="519569"/>
                  </a:lnTo>
                  <a:lnTo>
                    <a:pt x="2221703" y="502632"/>
                  </a:lnTo>
                  <a:lnTo>
                    <a:pt x="2238641" y="477511"/>
                  </a:lnTo>
                  <a:lnTo>
                    <a:pt x="2244852" y="446747"/>
                  </a:lnTo>
                  <a:lnTo>
                    <a:pt x="2244852" y="79044"/>
                  </a:lnTo>
                  <a:lnTo>
                    <a:pt x="2238641" y="48279"/>
                  </a:lnTo>
                  <a:lnTo>
                    <a:pt x="2221703" y="23153"/>
                  </a:lnTo>
                  <a:lnTo>
                    <a:pt x="2196578" y="6212"/>
                  </a:lnTo>
                  <a:lnTo>
                    <a:pt x="216580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77468" y="3637784"/>
              <a:ext cx="2245360" cy="525780"/>
            </a:xfrm>
            <a:custGeom>
              <a:avLst/>
              <a:gdLst/>
              <a:ahLst/>
              <a:cxnLst/>
              <a:rect l="l" t="t" r="r" b="b"/>
              <a:pathLst>
                <a:path w="2245360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5807" y="0"/>
                  </a:lnTo>
                  <a:lnTo>
                    <a:pt x="2196578" y="6212"/>
                  </a:lnTo>
                  <a:lnTo>
                    <a:pt x="2221703" y="23153"/>
                  </a:lnTo>
                  <a:lnTo>
                    <a:pt x="2238641" y="48279"/>
                  </a:lnTo>
                  <a:lnTo>
                    <a:pt x="2244852" y="79044"/>
                  </a:lnTo>
                  <a:lnTo>
                    <a:pt x="2244852" y="446747"/>
                  </a:lnTo>
                  <a:lnTo>
                    <a:pt x="2238641" y="477511"/>
                  </a:lnTo>
                  <a:lnTo>
                    <a:pt x="2221703" y="502632"/>
                  </a:lnTo>
                  <a:lnTo>
                    <a:pt x="2196578" y="519569"/>
                  </a:lnTo>
                  <a:lnTo>
                    <a:pt x="2165807" y="525779"/>
                  </a:lnTo>
                  <a:lnTo>
                    <a:pt x="79044" y="525779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05110" y="3637508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한컴산뜻돋움"/>
                <a:cs typeface="한컴산뜻돋움"/>
              </a:rPr>
              <a:t>crosshair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97636" y="3454908"/>
            <a:ext cx="5034280" cy="793115"/>
            <a:chOff x="897636" y="3454908"/>
            <a:chExt cx="5034280" cy="793115"/>
          </a:xfrm>
        </p:grpSpPr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9035" y="3454908"/>
              <a:ext cx="1183116" cy="11418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636" y="3480816"/>
              <a:ext cx="1427133" cy="8909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7312" y="3709416"/>
              <a:ext cx="419265" cy="41927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515868" y="3566161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2350452" y="0"/>
                  </a:moveTo>
                  <a:lnTo>
                    <a:pt x="58991" y="0"/>
                  </a:lnTo>
                  <a:lnTo>
                    <a:pt x="36031" y="4636"/>
                  </a:lnTo>
                  <a:lnTo>
                    <a:pt x="17279" y="17279"/>
                  </a:lnTo>
                  <a:lnTo>
                    <a:pt x="4636" y="36031"/>
                  </a:lnTo>
                  <a:lnTo>
                    <a:pt x="0" y="58991"/>
                  </a:lnTo>
                  <a:lnTo>
                    <a:pt x="0" y="616140"/>
                  </a:lnTo>
                  <a:lnTo>
                    <a:pt x="4636" y="639100"/>
                  </a:lnTo>
                  <a:lnTo>
                    <a:pt x="17279" y="657852"/>
                  </a:lnTo>
                  <a:lnTo>
                    <a:pt x="36031" y="670495"/>
                  </a:lnTo>
                  <a:lnTo>
                    <a:pt x="58991" y="675132"/>
                  </a:lnTo>
                  <a:lnTo>
                    <a:pt x="2350452" y="675132"/>
                  </a:lnTo>
                  <a:lnTo>
                    <a:pt x="2373412" y="670495"/>
                  </a:lnTo>
                  <a:lnTo>
                    <a:pt x="2392164" y="657852"/>
                  </a:lnTo>
                  <a:lnTo>
                    <a:pt x="2404807" y="639100"/>
                  </a:lnTo>
                  <a:lnTo>
                    <a:pt x="2409444" y="616140"/>
                  </a:lnTo>
                  <a:lnTo>
                    <a:pt x="2409444" y="58991"/>
                  </a:lnTo>
                  <a:lnTo>
                    <a:pt x="2404807" y="36031"/>
                  </a:lnTo>
                  <a:lnTo>
                    <a:pt x="2392164" y="17279"/>
                  </a:lnTo>
                  <a:lnTo>
                    <a:pt x="2373412" y="4636"/>
                  </a:lnTo>
                  <a:lnTo>
                    <a:pt x="235045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15868" y="3566161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0" y="58991"/>
                  </a:moveTo>
                  <a:lnTo>
                    <a:pt x="4636" y="36031"/>
                  </a:lnTo>
                  <a:lnTo>
                    <a:pt x="17279" y="17279"/>
                  </a:lnTo>
                  <a:lnTo>
                    <a:pt x="36031" y="4636"/>
                  </a:lnTo>
                  <a:lnTo>
                    <a:pt x="58991" y="0"/>
                  </a:lnTo>
                  <a:lnTo>
                    <a:pt x="2350452" y="0"/>
                  </a:lnTo>
                  <a:lnTo>
                    <a:pt x="2373412" y="4636"/>
                  </a:lnTo>
                  <a:lnTo>
                    <a:pt x="2392164" y="17279"/>
                  </a:lnTo>
                  <a:lnTo>
                    <a:pt x="2404807" y="36031"/>
                  </a:lnTo>
                  <a:lnTo>
                    <a:pt x="2409444" y="58991"/>
                  </a:lnTo>
                  <a:lnTo>
                    <a:pt x="2409444" y="616140"/>
                  </a:lnTo>
                  <a:lnTo>
                    <a:pt x="2404807" y="639100"/>
                  </a:lnTo>
                  <a:lnTo>
                    <a:pt x="2392164" y="657852"/>
                  </a:lnTo>
                  <a:lnTo>
                    <a:pt x="2373412" y="670495"/>
                  </a:lnTo>
                  <a:lnTo>
                    <a:pt x="2350452" y="675132"/>
                  </a:lnTo>
                  <a:lnTo>
                    <a:pt x="58991" y="675132"/>
                  </a:lnTo>
                  <a:lnTo>
                    <a:pt x="36031" y="670495"/>
                  </a:lnTo>
                  <a:lnTo>
                    <a:pt x="17279" y="657852"/>
                  </a:lnTo>
                  <a:lnTo>
                    <a:pt x="4636" y="639100"/>
                  </a:lnTo>
                  <a:lnTo>
                    <a:pt x="0" y="616140"/>
                  </a:lnTo>
                  <a:lnTo>
                    <a:pt x="0" y="5899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96640" y="3637784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2167331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79"/>
                  </a:lnTo>
                  <a:lnTo>
                    <a:pt x="2167331" y="525779"/>
                  </a:lnTo>
                  <a:lnTo>
                    <a:pt x="2198102" y="519569"/>
                  </a:lnTo>
                  <a:lnTo>
                    <a:pt x="2223227" y="502632"/>
                  </a:lnTo>
                  <a:lnTo>
                    <a:pt x="2240165" y="477511"/>
                  </a:lnTo>
                  <a:lnTo>
                    <a:pt x="2246376" y="446747"/>
                  </a:lnTo>
                  <a:lnTo>
                    <a:pt x="2246376" y="79044"/>
                  </a:lnTo>
                  <a:lnTo>
                    <a:pt x="2240165" y="48279"/>
                  </a:lnTo>
                  <a:lnTo>
                    <a:pt x="2223227" y="23153"/>
                  </a:lnTo>
                  <a:lnTo>
                    <a:pt x="2198102" y="6212"/>
                  </a:lnTo>
                  <a:lnTo>
                    <a:pt x="216733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596640" y="3637784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7331" y="0"/>
                  </a:lnTo>
                  <a:lnTo>
                    <a:pt x="2198102" y="6212"/>
                  </a:lnTo>
                  <a:lnTo>
                    <a:pt x="2223227" y="23153"/>
                  </a:lnTo>
                  <a:lnTo>
                    <a:pt x="2240165" y="48279"/>
                  </a:lnTo>
                  <a:lnTo>
                    <a:pt x="2246376" y="79044"/>
                  </a:lnTo>
                  <a:lnTo>
                    <a:pt x="2246376" y="446747"/>
                  </a:lnTo>
                  <a:lnTo>
                    <a:pt x="2240165" y="477511"/>
                  </a:lnTo>
                  <a:lnTo>
                    <a:pt x="2223227" y="502632"/>
                  </a:lnTo>
                  <a:lnTo>
                    <a:pt x="2198102" y="519569"/>
                  </a:lnTo>
                  <a:lnTo>
                    <a:pt x="2167331" y="525779"/>
                  </a:lnTo>
                  <a:lnTo>
                    <a:pt x="79044" y="525779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524282" y="3637508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한컴산뜻돋움"/>
                <a:cs typeface="한컴산뜻돋움"/>
              </a:rPr>
              <a:t>n-</a:t>
            </a:r>
            <a:r>
              <a:rPr sz="2800" b="1" spc="-10" dirty="0">
                <a:latin typeface="한컴산뜻돋움"/>
                <a:cs typeface="한컴산뜻돋움"/>
              </a:rPr>
              <a:t>resize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416808" y="3454908"/>
            <a:ext cx="5026660" cy="793115"/>
            <a:chOff x="3416808" y="3454908"/>
            <a:chExt cx="5026660" cy="793115"/>
          </a:xfrm>
        </p:grpSpPr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730" y="3454908"/>
              <a:ext cx="1183116" cy="11418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6808" y="3480816"/>
              <a:ext cx="1428661" cy="8909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6400" y="3747516"/>
              <a:ext cx="326374" cy="33891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027420" y="3566161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2350452" y="0"/>
                  </a:moveTo>
                  <a:lnTo>
                    <a:pt x="58991" y="0"/>
                  </a:lnTo>
                  <a:lnTo>
                    <a:pt x="36031" y="4636"/>
                  </a:lnTo>
                  <a:lnTo>
                    <a:pt x="17279" y="17279"/>
                  </a:lnTo>
                  <a:lnTo>
                    <a:pt x="4636" y="36031"/>
                  </a:lnTo>
                  <a:lnTo>
                    <a:pt x="0" y="58991"/>
                  </a:lnTo>
                  <a:lnTo>
                    <a:pt x="0" y="616140"/>
                  </a:lnTo>
                  <a:lnTo>
                    <a:pt x="4636" y="639100"/>
                  </a:lnTo>
                  <a:lnTo>
                    <a:pt x="17279" y="657852"/>
                  </a:lnTo>
                  <a:lnTo>
                    <a:pt x="36031" y="670495"/>
                  </a:lnTo>
                  <a:lnTo>
                    <a:pt x="58991" y="675132"/>
                  </a:lnTo>
                  <a:lnTo>
                    <a:pt x="2350452" y="675132"/>
                  </a:lnTo>
                  <a:lnTo>
                    <a:pt x="2373412" y="670495"/>
                  </a:lnTo>
                  <a:lnTo>
                    <a:pt x="2392164" y="657852"/>
                  </a:lnTo>
                  <a:lnTo>
                    <a:pt x="2404807" y="639100"/>
                  </a:lnTo>
                  <a:lnTo>
                    <a:pt x="2409444" y="616140"/>
                  </a:lnTo>
                  <a:lnTo>
                    <a:pt x="2409444" y="58991"/>
                  </a:lnTo>
                  <a:lnTo>
                    <a:pt x="2404807" y="36031"/>
                  </a:lnTo>
                  <a:lnTo>
                    <a:pt x="2392164" y="17279"/>
                  </a:lnTo>
                  <a:lnTo>
                    <a:pt x="2373412" y="4636"/>
                  </a:lnTo>
                  <a:lnTo>
                    <a:pt x="235045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27420" y="3566161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0" y="58991"/>
                  </a:moveTo>
                  <a:lnTo>
                    <a:pt x="4636" y="36031"/>
                  </a:lnTo>
                  <a:lnTo>
                    <a:pt x="17279" y="17279"/>
                  </a:lnTo>
                  <a:lnTo>
                    <a:pt x="36031" y="4636"/>
                  </a:lnTo>
                  <a:lnTo>
                    <a:pt x="58991" y="0"/>
                  </a:lnTo>
                  <a:lnTo>
                    <a:pt x="2350452" y="0"/>
                  </a:lnTo>
                  <a:lnTo>
                    <a:pt x="2373412" y="4636"/>
                  </a:lnTo>
                  <a:lnTo>
                    <a:pt x="2392164" y="17279"/>
                  </a:lnTo>
                  <a:lnTo>
                    <a:pt x="2404807" y="36031"/>
                  </a:lnTo>
                  <a:lnTo>
                    <a:pt x="2409444" y="58991"/>
                  </a:lnTo>
                  <a:lnTo>
                    <a:pt x="2409444" y="616140"/>
                  </a:lnTo>
                  <a:lnTo>
                    <a:pt x="2404807" y="639100"/>
                  </a:lnTo>
                  <a:lnTo>
                    <a:pt x="2392164" y="657852"/>
                  </a:lnTo>
                  <a:lnTo>
                    <a:pt x="2373412" y="670495"/>
                  </a:lnTo>
                  <a:lnTo>
                    <a:pt x="2350452" y="675132"/>
                  </a:lnTo>
                  <a:lnTo>
                    <a:pt x="58991" y="675132"/>
                  </a:lnTo>
                  <a:lnTo>
                    <a:pt x="36031" y="670495"/>
                  </a:lnTo>
                  <a:lnTo>
                    <a:pt x="17279" y="657852"/>
                  </a:lnTo>
                  <a:lnTo>
                    <a:pt x="4636" y="639100"/>
                  </a:lnTo>
                  <a:lnTo>
                    <a:pt x="0" y="616140"/>
                  </a:lnTo>
                  <a:lnTo>
                    <a:pt x="0" y="5899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108192" y="3637784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2167331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79"/>
                  </a:lnTo>
                  <a:lnTo>
                    <a:pt x="2167331" y="525779"/>
                  </a:lnTo>
                  <a:lnTo>
                    <a:pt x="2198102" y="519569"/>
                  </a:lnTo>
                  <a:lnTo>
                    <a:pt x="2223227" y="502632"/>
                  </a:lnTo>
                  <a:lnTo>
                    <a:pt x="2240165" y="477511"/>
                  </a:lnTo>
                  <a:lnTo>
                    <a:pt x="2246376" y="446747"/>
                  </a:lnTo>
                  <a:lnTo>
                    <a:pt x="2246376" y="79044"/>
                  </a:lnTo>
                  <a:lnTo>
                    <a:pt x="2240165" y="48279"/>
                  </a:lnTo>
                  <a:lnTo>
                    <a:pt x="2223227" y="23153"/>
                  </a:lnTo>
                  <a:lnTo>
                    <a:pt x="2198102" y="6212"/>
                  </a:lnTo>
                  <a:lnTo>
                    <a:pt x="216733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108192" y="3637784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7331" y="0"/>
                  </a:lnTo>
                  <a:lnTo>
                    <a:pt x="2198102" y="6212"/>
                  </a:lnTo>
                  <a:lnTo>
                    <a:pt x="2223227" y="23153"/>
                  </a:lnTo>
                  <a:lnTo>
                    <a:pt x="2240165" y="48279"/>
                  </a:lnTo>
                  <a:lnTo>
                    <a:pt x="2246376" y="79044"/>
                  </a:lnTo>
                  <a:lnTo>
                    <a:pt x="2246376" y="446747"/>
                  </a:lnTo>
                  <a:lnTo>
                    <a:pt x="2240165" y="477511"/>
                  </a:lnTo>
                  <a:lnTo>
                    <a:pt x="2223227" y="502632"/>
                  </a:lnTo>
                  <a:lnTo>
                    <a:pt x="2198102" y="519569"/>
                  </a:lnTo>
                  <a:lnTo>
                    <a:pt x="2167331" y="525779"/>
                  </a:lnTo>
                  <a:lnTo>
                    <a:pt x="79044" y="525779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6035834" y="3637508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한컴산뜻돋움"/>
                <a:cs typeface="한컴산뜻돋움"/>
              </a:rPr>
              <a:t>s-</a:t>
            </a:r>
            <a:r>
              <a:rPr sz="2800" b="1" spc="-10" dirty="0">
                <a:latin typeface="한컴산뜻돋움"/>
                <a:cs typeface="한컴산뜻돋움"/>
              </a:rPr>
              <a:t>resize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928359" y="3454908"/>
            <a:ext cx="5034280" cy="793115"/>
            <a:chOff x="5928359" y="3454908"/>
            <a:chExt cx="5034280" cy="793115"/>
          </a:xfrm>
        </p:grpSpPr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9756" y="3454908"/>
              <a:ext cx="1184640" cy="11418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8359" y="3480816"/>
              <a:ext cx="1427133" cy="8909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8619" y="3736847"/>
              <a:ext cx="326374" cy="33738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546591" y="3566161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2350452" y="0"/>
                  </a:moveTo>
                  <a:lnTo>
                    <a:pt x="58991" y="0"/>
                  </a:lnTo>
                  <a:lnTo>
                    <a:pt x="36031" y="4636"/>
                  </a:lnTo>
                  <a:lnTo>
                    <a:pt x="17279" y="17279"/>
                  </a:lnTo>
                  <a:lnTo>
                    <a:pt x="4636" y="36031"/>
                  </a:lnTo>
                  <a:lnTo>
                    <a:pt x="0" y="58991"/>
                  </a:lnTo>
                  <a:lnTo>
                    <a:pt x="0" y="616140"/>
                  </a:lnTo>
                  <a:lnTo>
                    <a:pt x="4636" y="639100"/>
                  </a:lnTo>
                  <a:lnTo>
                    <a:pt x="17279" y="657852"/>
                  </a:lnTo>
                  <a:lnTo>
                    <a:pt x="36031" y="670495"/>
                  </a:lnTo>
                  <a:lnTo>
                    <a:pt x="58991" y="675132"/>
                  </a:lnTo>
                  <a:lnTo>
                    <a:pt x="2350452" y="675132"/>
                  </a:lnTo>
                  <a:lnTo>
                    <a:pt x="2373412" y="670495"/>
                  </a:lnTo>
                  <a:lnTo>
                    <a:pt x="2392164" y="657852"/>
                  </a:lnTo>
                  <a:lnTo>
                    <a:pt x="2404807" y="639100"/>
                  </a:lnTo>
                  <a:lnTo>
                    <a:pt x="2409444" y="616140"/>
                  </a:lnTo>
                  <a:lnTo>
                    <a:pt x="2409444" y="58991"/>
                  </a:lnTo>
                  <a:lnTo>
                    <a:pt x="2404807" y="36031"/>
                  </a:lnTo>
                  <a:lnTo>
                    <a:pt x="2392164" y="17279"/>
                  </a:lnTo>
                  <a:lnTo>
                    <a:pt x="2373412" y="4636"/>
                  </a:lnTo>
                  <a:lnTo>
                    <a:pt x="235045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546591" y="3566161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0" y="58991"/>
                  </a:moveTo>
                  <a:lnTo>
                    <a:pt x="4636" y="36031"/>
                  </a:lnTo>
                  <a:lnTo>
                    <a:pt x="17279" y="17279"/>
                  </a:lnTo>
                  <a:lnTo>
                    <a:pt x="36031" y="4636"/>
                  </a:lnTo>
                  <a:lnTo>
                    <a:pt x="58991" y="0"/>
                  </a:lnTo>
                  <a:lnTo>
                    <a:pt x="2350452" y="0"/>
                  </a:lnTo>
                  <a:lnTo>
                    <a:pt x="2373412" y="4636"/>
                  </a:lnTo>
                  <a:lnTo>
                    <a:pt x="2392164" y="17279"/>
                  </a:lnTo>
                  <a:lnTo>
                    <a:pt x="2404807" y="36031"/>
                  </a:lnTo>
                  <a:lnTo>
                    <a:pt x="2409444" y="58991"/>
                  </a:lnTo>
                  <a:lnTo>
                    <a:pt x="2409444" y="616140"/>
                  </a:lnTo>
                  <a:lnTo>
                    <a:pt x="2404807" y="639100"/>
                  </a:lnTo>
                  <a:lnTo>
                    <a:pt x="2392164" y="657852"/>
                  </a:lnTo>
                  <a:lnTo>
                    <a:pt x="2373412" y="670495"/>
                  </a:lnTo>
                  <a:lnTo>
                    <a:pt x="2350452" y="675132"/>
                  </a:lnTo>
                  <a:lnTo>
                    <a:pt x="58991" y="675132"/>
                  </a:lnTo>
                  <a:lnTo>
                    <a:pt x="36031" y="670495"/>
                  </a:lnTo>
                  <a:lnTo>
                    <a:pt x="17279" y="657852"/>
                  </a:lnTo>
                  <a:lnTo>
                    <a:pt x="4636" y="639100"/>
                  </a:lnTo>
                  <a:lnTo>
                    <a:pt x="0" y="616140"/>
                  </a:lnTo>
                  <a:lnTo>
                    <a:pt x="0" y="5899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627363" y="3637784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2167331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79"/>
                  </a:lnTo>
                  <a:lnTo>
                    <a:pt x="2167331" y="525779"/>
                  </a:lnTo>
                  <a:lnTo>
                    <a:pt x="2198102" y="519569"/>
                  </a:lnTo>
                  <a:lnTo>
                    <a:pt x="2223227" y="502632"/>
                  </a:lnTo>
                  <a:lnTo>
                    <a:pt x="2240165" y="477511"/>
                  </a:lnTo>
                  <a:lnTo>
                    <a:pt x="2246376" y="446747"/>
                  </a:lnTo>
                  <a:lnTo>
                    <a:pt x="2246376" y="79044"/>
                  </a:lnTo>
                  <a:lnTo>
                    <a:pt x="2240165" y="48279"/>
                  </a:lnTo>
                  <a:lnTo>
                    <a:pt x="2223227" y="23153"/>
                  </a:lnTo>
                  <a:lnTo>
                    <a:pt x="2198102" y="6212"/>
                  </a:lnTo>
                  <a:lnTo>
                    <a:pt x="216733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627363" y="3637784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7331" y="0"/>
                  </a:lnTo>
                  <a:lnTo>
                    <a:pt x="2198102" y="6212"/>
                  </a:lnTo>
                  <a:lnTo>
                    <a:pt x="2223227" y="23153"/>
                  </a:lnTo>
                  <a:lnTo>
                    <a:pt x="2240165" y="48279"/>
                  </a:lnTo>
                  <a:lnTo>
                    <a:pt x="2246376" y="79044"/>
                  </a:lnTo>
                  <a:lnTo>
                    <a:pt x="2246376" y="446747"/>
                  </a:lnTo>
                  <a:lnTo>
                    <a:pt x="2240165" y="477511"/>
                  </a:lnTo>
                  <a:lnTo>
                    <a:pt x="2223227" y="502632"/>
                  </a:lnTo>
                  <a:lnTo>
                    <a:pt x="2198102" y="519569"/>
                  </a:lnTo>
                  <a:lnTo>
                    <a:pt x="2167331" y="525779"/>
                  </a:lnTo>
                  <a:lnTo>
                    <a:pt x="79044" y="525779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555006" y="3637508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한컴산뜻돋움"/>
                <a:cs typeface="한컴산뜻돋움"/>
              </a:rPr>
              <a:t>wait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990346" y="3454908"/>
            <a:ext cx="10063480" cy="1558290"/>
            <a:chOff x="990346" y="3454908"/>
            <a:chExt cx="10063480" cy="1558290"/>
          </a:xfrm>
        </p:grpSpPr>
        <p:pic>
          <p:nvPicPr>
            <p:cNvPr id="75" name="object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0455" y="3454908"/>
              <a:ext cx="1183115" cy="11418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7531" y="3480816"/>
              <a:ext cx="1428661" cy="8909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6164" y="3709416"/>
              <a:ext cx="407850" cy="37338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996696" y="4329679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2350312" y="0"/>
                  </a:moveTo>
                  <a:lnTo>
                    <a:pt x="59131" y="0"/>
                  </a:lnTo>
                  <a:lnTo>
                    <a:pt x="36111" y="4647"/>
                  </a:lnTo>
                  <a:lnTo>
                    <a:pt x="17316" y="17321"/>
                  </a:lnTo>
                  <a:lnTo>
                    <a:pt x="4645" y="36117"/>
                  </a:lnTo>
                  <a:lnTo>
                    <a:pt x="0" y="59131"/>
                  </a:lnTo>
                  <a:lnTo>
                    <a:pt x="0" y="617537"/>
                  </a:lnTo>
                  <a:lnTo>
                    <a:pt x="4645" y="640549"/>
                  </a:lnTo>
                  <a:lnTo>
                    <a:pt x="17316" y="659341"/>
                  </a:lnTo>
                  <a:lnTo>
                    <a:pt x="36111" y="672010"/>
                  </a:lnTo>
                  <a:lnTo>
                    <a:pt x="59131" y="676656"/>
                  </a:lnTo>
                  <a:lnTo>
                    <a:pt x="2350312" y="676656"/>
                  </a:lnTo>
                  <a:lnTo>
                    <a:pt x="2373332" y="672010"/>
                  </a:lnTo>
                  <a:lnTo>
                    <a:pt x="2392127" y="659341"/>
                  </a:lnTo>
                  <a:lnTo>
                    <a:pt x="2404798" y="640549"/>
                  </a:lnTo>
                  <a:lnTo>
                    <a:pt x="2409444" y="617537"/>
                  </a:lnTo>
                  <a:lnTo>
                    <a:pt x="2409444" y="59131"/>
                  </a:lnTo>
                  <a:lnTo>
                    <a:pt x="2404798" y="36117"/>
                  </a:lnTo>
                  <a:lnTo>
                    <a:pt x="2392127" y="17321"/>
                  </a:lnTo>
                  <a:lnTo>
                    <a:pt x="2373332" y="4647"/>
                  </a:lnTo>
                  <a:lnTo>
                    <a:pt x="235031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96696" y="4329679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0" y="59131"/>
                  </a:moveTo>
                  <a:lnTo>
                    <a:pt x="4645" y="36117"/>
                  </a:lnTo>
                  <a:lnTo>
                    <a:pt x="17316" y="17321"/>
                  </a:lnTo>
                  <a:lnTo>
                    <a:pt x="36111" y="4647"/>
                  </a:lnTo>
                  <a:lnTo>
                    <a:pt x="59131" y="0"/>
                  </a:lnTo>
                  <a:lnTo>
                    <a:pt x="2350312" y="0"/>
                  </a:lnTo>
                  <a:lnTo>
                    <a:pt x="2373332" y="4647"/>
                  </a:lnTo>
                  <a:lnTo>
                    <a:pt x="2392127" y="17321"/>
                  </a:lnTo>
                  <a:lnTo>
                    <a:pt x="2404798" y="36117"/>
                  </a:lnTo>
                  <a:lnTo>
                    <a:pt x="2409444" y="59131"/>
                  </a:lnTo>
                  <a:lnTo>
                    <a:pt x="2409444" y="617537"/>
                  </a:lnTo>
                  <a:lnTo>
                    <a:pt x="2404798" y="640549"/>
                  </a:lnTo>
                  <a:lnTo>
                    <a:pt x="2392127" y="659341"/>
                  </a:lnTo>
                  <a:lnTo>
                    <a:pt x="2373332" y="672010"/>
                  </a:lnTo>
                  <a:lnTo>
                    <a:pt x="2350312" y="676656"/>
                  </a:lnTo>
                  <a:lnTo>
                    <a:pt x="59131" y="676656"/>
                  </a:lnTo>
                  <a:lnTo>
                    <a:pt x="36111" y="672010"/>
                  </a:lnTo>
                  <a:lnTo>
                    <a:pt x="17316" y="659341"/>
                  </a:lnTo>
                  <a:lnTo>
                    <a:pt x="4645" y="640549"/>
                  </a:lnTo>
                  <a:lnTo>
                    <a:pt x="0" y="617537"/>
                  </a:lnTo>
                  <a:lnTo>
                    <a:pt x="0" y="5913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77468" y="4401308"/>
              <a:ext cx="2245360" cy="525780"/>
            </a:xfrm>
            <a:custGeom>
              <a:avLst/>
              <a:gdLst/>
              <a:ahLst/>
              <a:cxnLst/>
              <a:rect l="l" t="t" r="r" b="b"/>
              <a:pathLst>
                <a:path w="2245360" h="525779">
                  <a:moveTo>
                    <a:pt x="2165807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79"/>
                  </a:lnTo>
                  <a:lnTo>
                    <a:pt x="2165807" y="525779"/>
                  </a:lnTo>
                  <a:lnTo>
                    <a:pt x="2196578" y="519569"/>
                  </a:lnTo>
                  <a:lnTo>
                    <a:pt x="2221703" y="502632"/>
                  </a:lnTo>
                  <a:lnTo>
                    <a:pt x="2238641" y="477511"/>
                  </a:lnTo>
                  <a:lnTo>
                    <a:pt x="2244852" y="446747"/>
                  </a:lnTo>
                  <a:lnTo>
                    <a:pt x="2244852" y="79044"/>
                  </a:lnTo>
                  <a:lnTo>
                    <a:pt x="2238641" y="48279"/>
                  </a:lnTo>
                  <a:lnTo>
                    <a:pt x="2221703" y="23153"/>
                  </a:lnTo>
                  <a:lnTo>
                    <a:pt x="2196578" y="6212"/>
                  </a:lnTo>
                  <a:lnTo>
                    <a:pt x="216580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77468" y="4401308"/>
              <a:ext cx="2245360" cy="525780"/>
            </a:xfrm>
            <a:custGeom>
              <a:avLst/>
              <a:gdLst/>
              <a:ahLst/>
              <a:cxnLst/>
              <a:rect l="l" t="t" r="r" b="b"/>
              <a:pathLst>
                <a:path w="2245360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5807" y="0"/>
                  </a:lnTo>
                  <a:lnTo>
                    <a:pt x="2196578" y="6212"/>
                  </a:lnTo>
                  <a:lnTo>
                    <a:pt x="2221703" y="23153"/>
                  </a:lnTo>
                  <a:lnTo>
                    <a:pt x="2238641" y="48279"/>
                  </a:lnTo>
                  <a:lnTo>
                    <a:pt x="2244852" y="79044"/>
                  </a:lnTo>
                  <a:lnTo>
                    <a:pt x="2244852" y="446747"/>
                  </a:lnTo>
                  <a:lnTo>
                    <a:pt x="2238641" y="477511"/>
                  </a:lnTo>
                  <a:lnTo>
                    <a:pt x="2221703" y="502632"/>
                  </a:lnTo>
                  <a:lnTo>
                    <a:pt x="2196578" y="519569"/>
                  </a:lnTo>
                  <a:lnTo>
                    <a:pt x="2165807" y="525779"/>
                  </a:lnTo>
                  <a:lnTo>
                    <a:pt x="79044" y="525779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005114" y="4401562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한컴산뜻돋움"/>
                <a:cs typeface="한컴산뜻돋움"/>
              </a:rPr>
              <a:t>default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897636" y="4218432"/>
            <a:ext cx="5034280" cy="794385"/>
            <a:chOff x="897636" y="4218432"/>
            <a:chExt cx="5034280" cy="794385"/>
          </a:xfrm>
        </p:grpSpPr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9035" y="4218432"/>
              <a:ext cx="1183116" cy="11418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636" y="4244340"/>
              <a:ext cx="1427133" cy="8909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2843" y="4521708"/>
              <a:ext cx="327045" cy="33818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515868" y="4329678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2350312" y="0"/>
                  </a:moveTo>
                  <a:lnTo>
                    <a:pt x="59131" y="0"/>
                  </a:lnTo>
                  <a:lnTo>
                    <a:pt x="36111" y="4647"/>
                  </a:lnTo>
                  <a:lnTo>
                    <a:pt x="17316" y="17321"/>
                  </a:lnTo>
                  <a:lnTo>
                    <a:pt x="4645" y="36117"/>
                  </a:lnTo>
                  <a:lnTo>
                    <a:pt x="0" y="59131"/>
                  </a:lnTo>
                  <a:lnTo>
                    <a:pt x="0" y="617537"/>
                  </a:lnTo>
                  <a:lnTo>
                    <a:pt x="4645" y="640549"/>
                  </a:lnTo>
                  <a:lnTo>
                    <a:pt x="17316" y="659341"/>
                  </a:lnTo>
                  <a:lnTo>
                    <a:pt x="36111" y="672010"/>
                  </a:lnTo>
                  <a:lnTo>
                    <a:pt x="59131" y="676656"/>
                  </a:lnTo>
                  <a:lnTo>
                    <a:pt x="2350312" y="676656"/>
                  </a:lnTo>
                  <a:lnTo>
                    <a:pt x="2373332" y="672010"/>
                  </a:lnTo>
                  <a:lnTo>
                    <a:pt x="2392127" y="659341"/>
                  </a:lnTo>
                  <a:lnTo>
                    <a:pt x="2404798" y="640549"/>
                  </a:lnTo>
                  <a:lnTo>
                    <a:pt x="2409444" y="617537"/>
                  </a:lnTo>
                  <a:lnTo>
                    <a:pt x="2409444" y="59131"/>
                  </a:lnTo>
                  <a:lnTo>
                    <a:pt x="2404798" y="36117"/>
                  </a:lnTo>
                  <a:lnTo>
                    <a:pt x="2392127" y="17321"/>
                  </a:lnTo>
                  <a:lnTo>
                    <a:pt x="2373332" y="4647"/>
                  </a:lnTo>
                  <a:lnTo>
                    <a:pt x="235031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515868" y="4329678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0" y="59131"/>
                  </a:moveTo>
                  <a:lnTo>
                    <a:pt x="4645" y="36117"/>
                  </a:lnTo>
                  <a:lnTo>
                    <a:pt x="17316" y="17321"/>
                  </a:lnTo>
                  <a:lnTo>
                    <a:pt x="36111" y="4647"/>
                  </a:lnTo>
                  <a:lnTo>
                    <a:pt x="59131" y="0"/>
                  </a:lnTo>
                  <a:lnTo>
                    <a:pt x="2350312" y="0"/>
                  </a:lnTo>
                  <a:lnTo>
                    <a:pt x="2373332" y="4647"/>
                  </a:lnTo>
                  <a:lnTo>
                    <a:pt x="2392127" y="17321"/>
                  </a:lnTo>
                  <a:lnTo>
                    <a:pt x="2404798" y="36117"/>
                  </a:lnTo>
                  <a:lnTo>
                    <a:pt x="2409444" y="59131"/>
                  </a:lnTo>
                  <a:lnTo>
                    <a:pt x="2409444" y="617537"/>
                  </a:lnTo>
                  <a:lnTo>
                    <a:pt x="2404798" y="640549"/>
                  </a:lnTo>
                  <a:lnTo>
                    <a:pt x="2392127" y="659341"/>
                  </a:lnTo>
                  <a:lnTo>
                    <a:pt x="2373332" y="672010"/>
                  </a:lnTo>
                  <a:lnTo>
                    <a:pt x="2350312" y="676656"/>
                  </a:lnTo>
                  <a:lnTo>
                    <a:pt x="59131" y="676656"/>
                  </a:lnTo>
                  <a:lnTo>
                    <a:pt x="36111" y="672010"/>
                  </a:lnTo>
                  <a:lnTo>
                    <a:pt x="17316" y="659341"/>
                  </a:lnTo>
                  <a:lnTo>
                    <a:pt x="4645" y="640549"/>
                  </a:lnTo>
                  <a:lnTo>
                    <a:pt x="0" y="617537"/>
                  </a:lnTo>
                  <a:lnTo>
                    <a:pt x="0" y="5913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596640" y="4401308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2167331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79"/>
                  </a:lnTo>
                  <a:lnTo>
                    <a:pt x="2167331" y="525779"/>
                  </a:lnTo>
                  <a:lnTo>
                    <a:pt x="2198102" y="519569"/>
                  </a:lnTo>
                  <a:lnTo>
                    <a:pt x="2223227" y="502632"/>
                  </a:lnTo>
                  <a:lnTo>
                    <a:pt x="2240165" y="477511"/>
                  </a:lnTo>
                  <a:lnTo>
                    <a:pt x="2246376" y="446747"/>
                  </a:lnTo>
                  <a:lnTo>
                    <a:pt x="2246376" y="79044"/>
                  </a:lnTo>
                  <a:lnTo>
                    <a:pt x="2240165" y="48279"/>
                  </a:lnTo>
                  <a:lnTo>
                    <a:pt x="2223227" y="23153"/>
                  </a:lnTo>
                  <a:lnTo>
                    <a:pt x="2198102" y="6212"/>
                  </a:lnTo>
                  <a:lnTo>
                    <a:pt x="216733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596640" y="4401308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7331" y="0"/>
                  </a:lnTo>
                  <a:lnTo>
                    <a:pt x="2198102" y="6212"/>
                  </a:lnTo>
                  <a:lnTo>
                    <a:pt x="2223227" y="23153"/>
                  </a:lnTo>
                  <a:lnTo>
                    <a:pt x="2240165" y="48279"/>
                  </a:lnTo>
                  <a:lnTo>
                    <a:pt x="2246376" y="79044"/>
                  </a:lnTo>
                  <a:lnTo>
                    <a:pt x="2246376" y="446747"/>
                  </a:lnTo>
                  <a:lnTo>
                    <a:pt x="2240165" y="477511"/>
                  </a:lnTo>
                  <a:lnTo>
                    <a:pt x="2223227" y="502632"/>
                  </a:lnTo>
                  <a:lnTo>
                    <a:pt x="2198102" y="519569"/>
                  </a:lnTo>
                  <a:lnTo>
                    <a:pt x="2167331" y="525779"/>
                  </a:lnTo>
                  <a:lnTo>
                    <a:pt x="79044" y="525779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524286" y="4401562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한컴산뜻돋움"/>
                <a:cs typeface="한컴산뜻돋움"/>
              </a:rPr>
              <a:t>ne-</a:t>
            </a:r>
            <a:r>
              <a:rPr sz="2800" b="1" spc="-10" dirty="0">
                <a:latin typeface="한컴산뜻돋움"/>
                <a:cs typeface="한컴산뜻돋움"/>
              </a:rPr>
              <a:t>resize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3416808" y="4218432"/>
            <a:ext cx="5026660" cy="794385"/>
            <a:chOff x="3416808" y="4218432"/>
            <a:chExt cx="5026660" cy="794385"/>
          </a:xfrm>
        </p:grpSpPr>
        <p:pic>
          <p:nvPicPr>
            <p:cNvPr id="93" name="object 9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730" y="4218432"/>
              <a:ext cx="1183116" cy="11418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6808" y="4244340"/>
              <a:ext cx="1428661" cy="8909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9636" y="4539996"/>
              <a:ext cx="303052" cy="27982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027420" y="4329678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2350312" y="0"/>
                  </a:moveTo>
                  <a:lnTo>
                    <a:pt x="59131" y="0"/>
                  </a:lnTo>
                  <a:lnTo>
                    <a:pt x="36111" y="4647"/>
                  </a:lnTo>
                  <a:lnTo>
                    <a:pt x="17316" y="17321"/>
                  </a:lnTo>
                  <a:lnTo>
                    <a:pt x="4645" y="36117"/>
                  </a:lnTo>
                  <a:lnTo>
                    <a:pt x="0" y="59131"/>
                  </a:lnTo>
                  <a:lnTo>
                    <a:pt x="0" y="617537"/>
                  </a:lnTo>
                  <a:lnTo>
                    <a:pt x="4645" y="640549"/>
                  </a:lnTo>
                  <a:lnTo>
                    <a:pt x="17316" y="659341"/>
                  </a:lnTo>
                  <a:lnTo>
                    <a:pt x="36111" y="672010"/>
                  </a:lnTo>
                  <a:lnTo>
                    <a:pt x="59131" y="676656"/>
                  </a:lnTo>
                  <a:lnTo>
                    <a:pt x="2350312" y="676656"/>
                  </a:lnTo>
                  <a:lnTo>
                    <a:pt x="2373332" y="672010"/>
                  </a:lnTo>
                  <a:lnTo>
                    <a:pt x="2392127" y="659341"/>
                  </a:lnTo>
                  <a:lnTo>
                    <a:pt x="2404798" y="640549"/>
                  </a:lnTo>
                  <a:lnTo>
                    <a:pt x="2409444" y="617537"/>
                  </a:lnTo>
                  <a:lnTo>
                    <a:pt x="2409444" y="59131"/>
                  </a:lnTo>
                  <a:lnTo>
                    <a:pt x="2404798" y="36117"/>
                  </a:lnTo>
                  <a:lnTo>
                    <a:pt x="2392127" y="17321"/>
                  </a:lnTo>
                  <a:lnTo>
                    <a:pt x="2373332" y="4647"/>
                  </a:lnTo>
                  <a:lnTo>
                    <a:pt x="235031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027420" y="4329678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10">
                  <a:moveTo>
                    <a:pt x="0" y="59131"/>
                  </a:moveTo>
                  <a:lnTo>
                    <a:pt x="4645" y="36117"/>
                  </a:lnTo>
                  <a:lnTo>
                    <a:pt x="17316" y="17321"/>
                  </a:lnTo>
                  <a:lnTo>
                    <a:pt x="36111" y="4647"/>
                  </a:lnTo>
                  <a:lnTo>
                    <a:pt x="59131" y="0"/>
                  </a:lnTo>
                  <a:lnTo>
                    <a:pt x="2350312" y="0"/>
                  </a:lnTo>
                  <a:lnTo>
                    <a:pt x="2373332" y="4647"/>
                  </a:lnTo>
                  <a:lnTo>
                    <a:pt x="2392127" y="17321"/>
                  </a:lnTo>
                  <a:lnTo>
                    <a:pt x="2404798" y="36117"/>
                  </a:lnTo>
                  <a:lnTo>
                    <a:pt x="2409444" y="59131"/>
                  </a:lnTo>
                  <a:lnTo>
                    <a:pt x="2409444" y="617537"/>
                  </a:lnTo>
                  <a:lnTo>
                    <a:pt x="2404798" y="640549"/>
                  </a:lnTo>
                  <a:lnTo>
                    <a:pt x="2392127" y="659341"/>
                  </a:lnTo>
                  <a:lnTo>
                    <a:pt x="2373332" y="672010"/>
                  </a:lnTo>
                  <a:lnTo>
                    <a:pt x="2350312" y="676656"/>
                  </a:lnTo>
                  <a:lnTo>
                    <a:pt x="59131" y="676656"/>
                  </a:lnTo>
                  <a:lnTo>
                    <a:pt x="36111" y="672010"/>
                  </a:lnTo>
                  <a:lnTo>
                    <a:pt x="17316" y="659341"/>
                  </a:lnTo>
                  <a:lnTo>
                    <a:pt x="4645" y="640549"/>
                  </a:lnTo>
                  <a:lnTo>
                    <a:pt x="0" y="617537"/>
                  </a:lnTo>
                  <a:lnTo>
                    <a:pt x="0" y="5913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108192" y="4401308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2167331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79"/>
                  </a:lnTo>
                  <a:lnTo>
                    <a:pt x="2167331" y="525779"/>
                  </a:lnTo>
                  <a:lnTo>
                    <a:pt x="2198102" y="519569"/>
                  </a:lnTo>
                  <a:lnTo>
                    <a:pt x="2223227" y="502632"/>
                  </a:lnTo>
                  <a:lnTo>
                    <a:pt x="2240165" y="477511"/>
                  </a:lnTo>
                  <a:lnTo>
                    <a:pt x="2246376" y="446747"/>
                  </a:lnTo>
                  <a:lnTo>
                    <a:pt x="2246376" y="79044"/>
                  </a:lnTo>
                  <a:lnTo>
                    <a:pt x="2240165" y="48279"/>
                  </a:lnTo>
                  <a:lnTo>
                    <a:pt x="2223227" y="23153"/>
                  </a:lnTo>
                  <a:lnTo>
                    <a:pt x="2198102" y="6212"/>
                  </a:lnTo>
                  <a:lnTo>
                    <a:pt x="216733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108192" y="4401308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7331" y="0"/>
                  </a:lnTo>
                  <a:lnTo>
                    <a:pt x="2198102" y="6212"/>
                  </a:lnTo>
                  <a:lnTo>
                    <a:pt x="2223227" y="23153"/>
                  </a:lnTo>
                  <a:lnTo>
                    <a:pt x="2240165" y="48279"/>
                  </a:lnTo>
                  <a:lnTo>
                    <a:pt x="2246376" y="79044"/>
                  </a:lnTo>
                  <a:lnTo>
                    <a:pt x="2246376" y="446747"/>
                  </a:lnTo>
                  <a:lnTo>
                    <a:pt x="2240165" y="477511"/>
                  </a:lnTo>
                  <a:lnTo>
                    <a:pt x="2223227" y="502632"/>
                  </a:lnTo>
                  <a:lnTo>
                    <a:pt x="2198102" y="519569"/>
                  </a:lnTo>
                  <a:lnTo>
                    <a:pt x="2167331" y="525779"/>
                  </a:lnTo>
                  <a:lnTo>
                    <a:pt x="79044" y="525779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6035838" y="4401562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한컴산뜻돋움"/>
                <a:cs typeface="한컴산뜻돋움"/>
              </a:rPr>
              <a:t>se-</a:t>
            </a:r>
            <a:r>
              <a:rPr sz="2800" b="1" spc="-10" dirty="0">
                <a:latin typeface="한컴산뜻돋움"/>
                <a:cs typeface="한컴산뜻돋움"/>
              </a:rPr>
              <a:t>resize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990346" y="4218432"/>
            <a:ext cx="7544434" cy="1547495"/>
            <a:chOff x="990346" y="4218432"/>
            <a:chExt cx="7544434" cy="1547495"/>
          </a:xfrm>
        </p:grpSpPr>
        <p:pic>
          <p:nvPicPr>
            <p:cNvPr id="102" name="object 10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9756" y="4218432"/>
              <a:ext cx="1184640" cy="11418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8360" y="4244340"/>
              <a:ext cx="1427133" cy="8909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05572" y="4457700"/>
              <a:ext cx="326948" cy="40817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996696" y="5084064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2350452" y="0"/>
                  </a:moveTo>
                  <a:lnTo>
                    <a:pt x="58991" y="0"/>
                  </a:lnTo>
                  <a:lnTo>
                    <a:pt x="36031" y="4636"/>
                  </a:lnTo>
                  <a:lnTo>
                    <a:pt x="17279" y="17279"/>
                  </a:lnTo>
                  <a:lnTo>
                    <a:pt x="4636" y="36031"/>
                  </a:lnTo>
                  <a:lnTo>
                    <a:pt x="0" y="58991"/>
                  </a:lnTo>
                  <a:lnTo>
                    <a:pt x="0" y="616140"/>
                  </a:lnTo>
                  <a:lnTo>
                    <a:pt x="4636" y="639100"/>
                  </a:lnTo>
                  <a:lnTo>
                    <a:pt x="17279" y="657852"/>
                  </a:lnTo>
                  <a:lnTo>
                    <a:pt x="36031" y="670495"/>
                  </a:lnTo>
                  <a:lnTo>
                    <a:pt x="58991" y="675132"/>
                  </a:lnTo>
                  <a:lnTo>
                    <a:pt x="2350452" y="675132"/>
                  </a:lnTo>
                  <a:lnTo>
                    <a:pt x="2373412" y="670495"/>
                  </a:lnTo>
                  <a:lnTo>
                    <a:pt x="2392164" y="657852"/>
                  </a:lnTo>
                  <a:lnTo>
                    <a:pt x="2404807" y="639100"/>
                  </a:lnTo>
                  <a:lnTo>
                    <a:pt x="2409444" y="616140"/>
                  </a:lnTo>
                  <a:lnTo>
                    <a:pt x="2409444" y="58991"/>
                  </a:lnTo>
                  <a:lnTo>
                    <a:pt x="2404807" y="36031"/>
                  </a:lnTo>
                  <a:lnTo>
                    <a:pt x="2392164" y="17279"/>
                  </a:lnTo>
                  <a:lnTo>
                    <a:pt x="2373412" y="4636"/>
                  </a:lnTo>
                  <a:lnTo>
                    <a:pt x="235045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96696" y="5084064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0" y="58991"/>
                  </a:moveTo>
                  <a:lnTo>
                    <a:pt x="4636" y="36031"/>
                  </a:lnTo>
                  <a:lnTo>
                    <a:pt x="17279" y="17279"/>
                  </a:lnTo>
                  <a:lnTo>
                    <a:pt x="36031" y="4636"/>
                  </a:lnTo>
                  <a:lnTo>
                    <a:pt x="58991" y="0"/>
                  </a:lnTo>
                  <a:lnTo>
                    <a:pt x="2350452" y="0"/>
                  </a:lnTo>
                  <a:lnTo>
                    <a:pt x="2373412" y="4636"/>
                  </a:lnTo>
                  <a:lnTo>
                    <a:pt x="2392164" y="17279"/>
                  </a:lnTo>
                  <a:lnTo>
                    <a:pt x="2404807" y="36031"/>
                  </a:lnTo>
                  <a:lnTo>
                    <a:pt x="2409444" y="58991"/>
                  </a:lnTo>
                  <a:lnTo>
                    <a:pt x="2409444" y="616140"/>
                  </a:lnTo>
                  <a:lnTo>
                    <a:pt x="2404807" y="639100"/>
                  </a:lnTo>
                  <a:lnTo>
                    <a:pt x="2392164" y="657852"/>
                  </a:lnTo>
                  <a:lnTo>
                    <a:pt x="2373412" y="670495"/>
                  </a:lnTo>
                  <a:lnTo>
                    <a:pt x="2350452" y="675132"/>
                  </a:lnTo>
                  <a:lnTo>
                    <a:pt x="58991" y="675132"/>
                  </a:lnTo>
                  <a:lnTo>
                    <a:pt x="36031" y="670495"/>
                  </a:lnTo>
                  <a:lnTo>
                    <a:pt x="17279" y="657852"/>
                  </a:lnTo>
                  <a:lnTo>
                    <a:pt x="4636" y="639100"/>
                  </a:lnTo>
                  <a:lnTo>
                    <a:pt x="0" y="616140"/>
                  </a:lnTo>
                  <a:lnTo>
                    <a:pt x="0" y="5899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77468" y="5155688"/>
              <a:ext cx="2245360" cy="525780"/>
            </a:xfrm>
            <a:custGeom>
              <a:avLst/>
              <a:gdLst/>
              <a:ahLst/>
              <a:cxnLst/>
              <a:rect l="l" t="t" r="r" b="b"/>
              <a:pathLst>
                <a:path w="2245360" h="525779">
                  <a:moveTo>
                    <a:pt x="2165807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80"/>
                  </a:lnTo>
                  <a:lnTo>
                    <a:pt x="2165807" y="525780"/>
                  </a:lnTo>
                  <a:lnTo>
                    <a:pt x="2196578" y="519569"/>
                  </a:lnTo>
                  <a:lnTo>
                    <a:pt x="2221703" y="502632"/>
                  </a:lnTo>
                  <a:lnTo>
                    <a:pt x="2238641" y="477511"/>
                  </a:lnTo>
                  <a:lnTo>
                    <a:pt x="2244852" y="446747"/>
                  </a:lnTo>
                  <a:lnTo>
                    <a:pt x="2244852" y="79044"/>
                  </a:lnTo>
                  <a:lnTo>
                    <a:pt x="2238641" y="48279"/>
                  </a:lnTo>
                  <a:lnTo>
                    <a:pt x="2221703" y="23153"/>
                  </a:lnTo>
                  <a:lnTo>
                    <a:pt x="2196578" y="6212"/>
                  </a:lnTo>
                  <a:lnTo>
                    <a:pt x="216580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77468" y="5155688"/>
              <a:ext cx="2245360" cy="525780"/>
            </a:xfrm>
            <a:custGeom>
              <a:avLst/>
              <a:gdLst/>
              <a:ahLst/>
              <a:cxnLst/>
              <a:rect l="l" t="t" r="r" b="b"/>
              <a:pathLst>
                <a:path w="2245360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5807" y="0"/>
                  </a:lnTo>
                  <a:lnTo>
                    <a:pt x="2196578" y="6212"/>
                  </a:lnTo>
                  <a:lnTo>
                    <a:pt x="2221703" y="23153"/>
                  </a:lnTo>
                  <a:lnTo>
                    <a:pt x="2238641" y="48279"/>
                  </a:lnTo>
                  <a:lnTo>
                    <a:pt x="2244852" y="79044"/>
                  </a:lnTo>
                  <a:lnTo>
                    <a:pt x="2244852" y="446747"/>
                  </a:lnTo>
                  <a:lnTo>
                    <a:pt x="2238641" y="477511"/>
                  </a:lnTo>
                  <a:lnTo>
                    <a:pt x="2221703" y="502632"/>
                  </a:lnTo>
                  <a:lnTo>
                    <a:pt x="2196578" y="519569"/>
                  </a:lnTo>
                  <a:lnTo>
                    <a:pt x="2165807" y="525780"/>
                  </a:lnTo>
                  <a:lnTo>
                    <a:pt x="79044" y="525780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1005110" y="5155691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한컴산뜻돋움"/>
                <a:cs typeface="한컴산뜻돋움"/>
              </a:rPr>
              <a:t>e-</a:t>
            </a:r>
            <a:r>
              <a:rPr sz="2800" b="1" spc="-10" dirty="0">
                <a:latin typeface="한컴산뜻돋움"/>
                <a:cs typeface="한컴산뜻돋움"/>
              </a:rPr>
              <a:t>resize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897636" y="4972811"/>
            <a:ext cx="5034280" cy="793115"/>
            <a:chOff x="897636" y="4972811"/>
            <a:chExt cx="5034280" cy="793115"/>
          </a:xfrm>
        </p:grpSpPr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9035" y="4972811"/>
              <a:ext cx="1183116" cy="11418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636" y="4998719"/>
              <a:ext cx="1427133" cy="8909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33115" y="5263895"/>
              <a:ext cx="455042" cy="291960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515868" y="5084063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2350452" y="0"/>
                  </a:moveTo>
                  <a:lnTo>
                    <a:pt x="58991" y="0"/>
                  </a:lnTo>
                  <a:lnTo>
                    <a:pt x="36031" y="4636"/>
                  </a:lnTo>
                  <a:lnTo>
                    <a:pt x="17279" y="17279"/>
                  </a:lnTo>
                  <a:lnTo>
                    <a:pt x="4636" y="36031"/>
                  </a:lnTo>
                  <a:lnTo>
                    <a:pt x="0" y="58991"/>
                  </a:lnTo>
                  <a:lnTo>
                    <a:pt x="0" y="616140"/>
                  </a:lnTo>
                  <a:lnTo>
                    <a:pt x="4636" y="639100"/>
                  </a:lnTo>
                  <a:lnTo>
                    <a:pt x="17279" y="657852"/>
                  </a:lnTo>
                  <a:lnTo>
                    <a:pt x="36031" y="670495"/>
                  </a:lnTo>
                  <a:lnTo>
                    <a:pt x="58991" y="675132"/>
                  </a:lnTo>
                  <a:lnTo>
                    <a:pt x="2350452" y="675132"/>
                  </a:lnTo>
                  <a:lnTo>
                    <a:pt x="2373412" y="670495"/>
                  </a:lnTo>
                  <a:lnTo>
                    <a:pt x="2392164" y="657852"/>
                  </a:lnTo>
                  <a:lnTo>
                    <a:pt x="2404807" y="639100"/>
                  </a:lnTo>
                  <a:lnTo>
                    <a:pt x="2409444" y="616140"/>
                  </a:lnTo>
                  <a:lnTo>
                    <a:pt x="2409444" y="58991"/>
                  </a:lnTo>
                  <a:lnTo>
                    <a:pt x="2404807" y="36031"/>
                  </a:lnTo>
                  <a:lnTo>
                    <a:pt x="2392164" y="17279"/>
                  </a:lnTo>
                  <a:lnTo>
                    <a:pt x="2373412" y="4636"/>
                  </a:lnTo>
                  <a:lnTo>
                    <a:pt x="235045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515868" y="5084063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0" y="58991"/>
                  </a:moveTo>
                  <a:lnTo>
                    <a:pt x="4636" y="36031"/>
                  </a:lnTo>
                  <a:lnTo>
                    <a:pt x="17279" y="17279"/>
                  </a:lnTo>
                  <a:lnTo>
                    <a:pt x="36031" y="4636"/>
                  </a:lnTo>
                  <a:lnTo>
                    <a:pt x="58991" y="0"/>
                  </a:lnTo>
                  <a:lnTo>
                    <a:pt x="2350452" y="0"/>
                  </a:lnTo>
                  <a:lnTo>
                    <a:pt x="2373412" y="4636"/>
                  </a:lnTo>
                  <a:lnTo>
                    <a:pt x="2392164" y="17279"/>
                  </a:lnTo>
                  <a:lnTo>
                    <a:pt x="2404807" y="36031"/>
                  </a:lnTo>
                  <a:lnTo>
                    <a:pt x="2409444" y="58991"/>
                  </a:lnTo>
                  <a:lnTo>
                    <a:pt x="2409444" y="616140"/>
                  </a:lnTo>
                  <a:lnTo>
                    <a:pt x="2404807" y="639100"/>
                  </a:lnTo>
                  <a:lnTo>
                    <a:pt x="2392164" y="657852"/>
                  </a:lnTo>
                  <a:lnTo>
                    <a:pt x="2373412" y="670495"/>
                  </a:lnTo>
                  <a:lnTo>
                    <a:pt x="2350452" y="675132"/>
                  </a:lnTo>
                  <a:lnTo>
                    <a:pt x="58991" y="675132"/>
                  </a:lnTo>
                  <a:lnTo>
                    <a:pt x="36031" y="670495"/>
                  </a:lnTo>
                  <a:lnTo>
                    <a:pt x="17279" y="657852"/>
                  </a:lnTo>
                  <a:lnTo>
                    <a:pt x="4636" y="639100"/>
                  </a:lnTo>
                  <a:lnTo>
                    <a:pt x="0" y="616140"/>
                  </a:lnTo>
                  <a:lnTo>
                    <a:pt x="0" y="5899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596640" y="5155688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2167331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80"/>
                  </a:lnTo>
                  <a:lnTo>
                    <a:pt x="2167331" y="525780"/>
                  </a:lnTo>
                  <a:lnTo>
                    <a:pt x="2198102" y="519569"/>
                  </a:lnTo>
                  <a:lnTo>
                    <a:pt x="2223227" y="502632"/>
                  </a:lnTo>
                  <a:lnTo>
                    <a:pt x="2240165" y="477511"/>
                  </a:lnTo>
                  <a:lnTo>
                    <a:pt x="2246376" y="446747"/>
                  </a:lnTo>
                  <a:lnTo>
                    <a:pt x="2246376" y="79044"/>
                  </a:lnTo>
                  <a:lnTo>
                    <a:pt x="2240165" y="48279"/>
                  </a:lnTo>
                  <a:lnTo>
                    <a:pt x="2223227" y="23153"/>
                  </a:lnTo>
                  <a:lnTo>
                    <a:pt x="2198102" y="6212"/>
                  </a:lnTo>
                  <a:lnTo>
                    <a:pt x="216733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596640" y="5155688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7331" y="0"/>
                  </a:lnTo>
                  <a:lnTo>
                    <a:pt x="2198102" y="6212"/>
                  </a:lnTo>
                  <a:lnTo>
                    <a:pt x="2223227" y="23153"/>
                  </a:lnTo>
                  <a:lnTo>
                    <a:pt x="2240165" y="48279"/>
                  </a:lnTo>
                  <a:lnTo>
                    <a:pt x="2246376" y="79044"/>
                  </a:lnTo>
                  <a:lnTo>
                    <a:pt x="2246376" y="446747"/>
                  </a:lnTo>
                  <a:lnTo>
                    <a:pt x="2240165" y="477511"/>
                  </a:lnTo>
                  <a:lnTo>
                    <a:pt x="2223227" y="502632"/>
                  </a:lnTo>
                  <a:lnTo>
                    <a:pt x="2198102" y="519569"/>
                  </a:lnTo>
                  <a:lnTo>
                    <a:pt x="2167331" y="525780"/>
                  </a:lnTo>
                  <a:lnTo>
                    <a:pt x="79044" y="525780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3524282" y="5155691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한컴산뜻돋움"/>
                <a:cs typeface="한컴산뜻돋움"/>
              </a:rPr>
              <a:t>nw-</a:t>
            </a:r>
            <a:r>
              <a:rPr sz="2800" b="1" spc="-10" dirty="0">
                <a:latin typeface="한컴산뜻돋움"/>
                <a:cs typeface="한컴산뜻돋움"/>
              </a:rPr>
              <a:t>resize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3416808" y="4972811"/>
            <a:ext cx="5026660" cy="793115"/>
            <a:chOff x="3416808" y="4972811"/>
            <a:chExt cx="5026660" cy="793115"/>
          </a:xfrm>
        </p:grpSpPr>
        <p:pic>
          <p:nvPicPr>
            <p:cNvPr id="120" name="object 1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730" y="4972811"/>
              <a:ext cx="1183116" cy="11418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6808" y="4998719"/>
              <a:ext cx="1428661" cy="8909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80304" y="5259323"/>
              <a:ext cx="337985" cy="360856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6027420" y="5084063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2350452" y="0"/>
                  </a:moveTo>
                  <a:lnTo>
                    <a:pt x="58991" y="0"/>
                  </a:lnTo>
                  <a:lnTo>
                    <a:pt x="36031" y="4636"/>
                  </a:lnTo>
                  <a:lnTo>
                    <a:pt x="17279" y="17279"/>
                  </a:lnTo>
                  <a:lnTo>
                    <a:pt x="4636" y="36031"/>
                  </a:lnTo>
                  <a:lnTo>
                    <a:pt x="0" y="58991"/>
                  </a:lnTo>
                  <a:lnTo>
                    <a:pt x="0" y="616140"/>
                  </a:lnTo>
                  <a:lnTo>
                    <a:pt x="4636" y="639100"/>
                  </a:lnTo>
                  <a:lnTo>
                    <a:pt x="17279" y="657852"/>
                  </a:lnTo>
                  <a:lnTo>
                    <a:pt x="36031" y="670495"/>
                  </a:lnTo>
                  <a:lnTo>
                    <a:pt x="58991" y="675132"/>
                  </a:lnTo>
                  <a:lnTo>
                    <a:pt x="2350452" y="675132"/>
                  </a:lnTo>
                  <a:lnTo>
                    <a:pt x="2373412" y="670495"/>
                  </a:lnTo>
                  <a:lnTo>
                    <a:pt x="2392164" y="657852"/>
                  </a:lnTo>
                  <a:lnTo>
                    <a:pt x="2404807" y="639100"/>
                  </a:lnTo>
                  <a:lnTo>
                    <a:pt x="2409444" y="616140"/>
                  </a:lnTo>
                  <a:lnTo>
                    <a:pt x="2409444" y="58991"/>
                  </a:lnTo>
                  <a:lnTo>
                    <a:pt x="2404807" y="36031"/>
                  </a:lnTo>
                  <a:lnTo>
                    <a:pt x="2392164" y="17279"/>
                  </a:lnTo>
                  <a:lnTo>
                    <a:pt x="2373412" y="4636"/>
                  </a:lnTo>
                  <a:lnTo>
                    <a:pt x="235045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027420" y="5084063"/>
              <a:ext cx="2409825" cy="675640"/>
            </a:xfrm>
            <a:custGeom>
              <a:avLst/>
              <a:gdLst/>
              <a:ahLst/>
              <a:cxnLst/>
              <a:rect l="l" t="t" r="r" b="b"/>
              <a:pathLst>
                <a:path w="2409825" h="675639">
                  <a:moveTo>
                    <a:pt x="0" y="58991"/>
                  </a:moveTo>
                  <a:lnTo>
                    <a:pt x="4636" y="36031"/>
                  </a:lnTo>
                  <a:lnTo>
                    <a:pt x="17279" y="17279"/>
                  </a:lnTo>
                  <a:lnTo>
                    <a:pt x="36031" y="4636"/>
                  </a:lnTo>
                  <a:lnTo>
                    <a:pt x="58991" y="0"/>
                  </a:lnTo>
                  <a:lnTo>
                    <a:pt x="2350452" y="0"/>
                  </a:lnTo>
                  <a:lnTo>
                    <a:pt x="2373412" y="4636"/>
                  </a:lnTo>
                  <a:lnTo>
                    <a:pt x="2392164" y="17279"/>
                  </a:lnTo>
                  <a:lnTo>
                    <a:pt x="2404807" y="36031"/>
                  </a:lnTo>
                  <a:lnTo>
                    <a:pt x="2409444" y="58991"/>
                  </a:lnTo>
                  <a:lnTo>
                    <a:pt x="2409444" y="616140"/>
                  </a:lnTo>
                  <a:lnTo>
                    <a:pt x="2404807" y="639100"/>
                  </a:lnTo>
                  <a:lnTo>
                    <a:pt x="2392164" y="657852"/>
                  </a:lnTo>
                  <a:lnTo>
                    <a:pt x="2373412" y="670495"/>
                  </a:lnTo>
                  <a:lnTo>
                    <a:pt x="2350452" y="675132"/>
                  </a:lnTo>
                  <a:lnTo>
                    <a:pt x="58991" y="675132"/>
                  </a:lnTo>
                  <a:lnTo>
                    <a:pt x="36031" y="670495"/>
                  </a:lnTo>
                  <a:lnTo>
                    <a:pt x="17279" y="657852"/>
                  </a:lnTo>
                  <a:lnTo>
                    <a:pt x="4636" y="639100"/>
                  </a:lnTo>
                  <a:lnTo>
                    <a:pt x="0" y="616140"/>
                  </a:lnTo>
                  <a:lnTo>
                    <a:pt x="0" y="5899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108192" y="5155688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2167331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80"/>
                  </a:lnTo>
                  <a:lnTo>
                    <a:pt x="2167331" y="525780"/>
                  </a:lnTo>
                  <a:lnTo>
                    <a:pt x="2198102" y="519569"/>
                  </a:lnTo>
                  <a:lnTo>
                    <a:pt x="2223227" y="502632"/>
                  </a:lnTo>
                  <a:lnTo>
                    <a:pt x="2240165" y="477511"/>
                  </a:lnTo>
                  <a:lnTo>
                    <a:pt x="2246376" y="446747"/>
                  </a:lnTo>
                  <a:lnTo>
                    <a:pt x="2246376" y="79044"/>
                  </a:lnTo>
                  <a:lnTo>
                    <a:pt x="2240165" y="48279"/>
                  </a:lnTo>
                  <a:lnTo>
                    <a:pt x="2223227" y="23153"/>
                  </a:lnTo>
                  <a:lnTo>
                    <a:pt x="2198102" y="6212"/>
                  </a:lnTo>
                  <a:lnTo>
                    <a:pt x="216733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108192" y="5155688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7331" y="0"/>
                  </a:lnTo>
                  <a:lnTo>
                    <a:pt x="2198102" y="6212"/>
                  </a:lnTo>
                  <a:lnTo>
                    <a:pt x="2223227" y="23153"/>
                  </a:lnTo>
                  <a:lnTo>
                    <a:pt x="2240165" y="48279"/>
                  </a:lnTo>
                  <a:lnTo>
                    <a:pt x="2246376" y="79044"/>
                  </a:lnTo>
                  <a:lnTo>
                    <a:pt x="2246376" y="446747"/>
                  </a:lnTo>
                  <a:lnTo>
                    <a:pt x="2240165" y="477511"/>
                  </a:lnTo>
                  <a:lnTo>
                    <a:pt x="2223227" y="502632"/>
                  </a:lnTo>
                  <a:lnTo>
                    <a:pt x="2198102" y="519569"/>
                  </a:lnTo>
                  <a:lnTo>
                    <a:pt x="2167331" y="525780"/>
                  </a:lnTo>
                  <a:lnTo>
                    <a:pt x="79044" y="525780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6035834" y="5155691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latin typeface="한컴산뜻돋움"/>
                <a:cs typeface="한컴산뜻돋움"/>
              </a:rPr>
              <a:t>sw-</a:t>
            </a:r>
            <a:r>
              <a:rPr sz="2800" b="1" spc="-10" dirty="0">
                <a:latin typeface="한컴산뜻돋움"/>
                <a:cs typeface="한컴산뜻돋움"/>
              </a:rPr>
              <a:t>resize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990346" y="4972811"/>
            <a:ext cx="7544434" cy="1692910"/>
            <a:chOff x="990346" y="4972811"/>
            <a:chExt cx="7544434" cy="1692910"/>
          </a:xfrm>
        </p:grpSpPr>
        <p:pic>
          <p:nvPicPr>
            <p:cNvPr id="129" name="object 1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9756" y="4972811"/>
              <a:ext cx="1184640" cy="114182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8360" y="4998719"/>
              <a:ext cx="1427133" cy="8909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96428" y="5263895"/>
              <a:ext cx="302882" cy="29141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9388" y="6533387"/>
              <a:ext cx="2001011" cy="132143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996696" y="58475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09">
                  <a:moveTo>
                    <a:pt x="2350312" y="0"/>
                  </a:moveTo>
                  <a:lnTo>
                    <a:pt x="59131" y="0"/>
                  </a:lnTo>
                  <a:lnTo>
                    <a:pt x="36111" y="4647"/>
                  </a:lnTo>
                  <a:lnTo>
                    <a:pt x="17316" y="17321"/>
                  </a:lnTo>
                  <a:lnTo>
                    <a:pt x="4645" y="36117"/>
                  </a:lnTo>
                  <a:lnTo>
                    <a:pt x="0" y="59131"/>
                  </a:lnTo>
                  <a:lnTo>
                    <a:pt x="0" y="617537"/>
                  </a:lnTo>
                  <a:lnTo>
                    <a:pt x="4645" y="640549"/>
                  </a:lnTo>
                  <a:lnTo>
                    <a:pt x="17316" y="659341"/>
                  </a:lnTo>
                  <a:lnTo>
                    <a:pt x="36111" y="672010"/>
                  </a:lnTo>
                  <a:lnTo>
                    <a:pt x="59131" y="676655"/>
                  </a:lnTo>
                  <a:lnTo>
                    <a:pt x="2350312" y="676655"/>
                  </a:lnTo>
                  <a:lnTo>
                    <a:pt x="2373332" y="672010"/>
                  </a:lnTo>
                  <a:lnTo>
                    <a:pt x="2392127" y="659341"/>
                  </a:lnTo>
                  <a:lnTo>
                    <a:pt x="2404798" y="640549"/>
                  </a:lnTo>
                  <a:lnTo>
                    <a:pt x="2409444" y="617537"/>
                  </a:lnTo>
                  <a:lnTo>
                    <a:pt x="2409444" y="59131"/>
                  </a:lnTo>
                  <a:lnTo>
                    <a:pt x="2404798" y="36117"/>
                  </a:lnTo>
                  <a:lnTo>
                    <a:pt x="2392127" y="17321"/>
                  </a:lnTo>
                  <a:lnTo>
                    <a:pt x="2373332" y="4647"/>
                  </a:lnTo>
                  <a:lnTo>
                    <a:pt x="235031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96696" y="58475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09">
                  <a:moveTo>
                    <a:pt x="0" y="59131"/>
                  </a:moveTo>
                  <a:lnTo>
                    <a:pt x="4645" y="36117"/>
                  </a:lnTo>
                  <a:lnTo>
                    <a:pt x="17316" y="17321"/>
                  </a:lnTo>
                  <a:lnTo>
                    <a:pt x="36111" y="4647"/>
                  </a:lnTo>
                  <a:lnTo>
                    <a:pt x="59131" y="0"/>
                  </a:lnTo>
                  <a:lnTo>
                    <a:pt x="2350312" y="0"/>
                  </a:lnTo>
                  <a:lnTo>
                    <a:pt x="2373332" y="4647"/>
                  </a:lnTo>
                  <a:lnTo>
                    <a:pt x="2392127" y="17321"/>
                  </a:lnTo>
                  <a:lnTo>
                    <a:pt x="2404798" y="36117"/>
                  </a:lnTo>
                  <a:lnTo>
                    <a:pt x="2409444" y="59131"/>
                  </a:lnTo>
                  <a:lnTo>
                    <a:pt x="2409444" y="617537"/>
                  </a:lnTo>
                  <a:lnTo>
                    <a:pt x="2404798" y="640549"/>
                  </a:lnTo>
                  <a:lnTo>
                    <a:pt x="2392127" y="659341"/>
                  </a:lnTo>
                  <a:lnTo>
                    <a:pt x="2373332" y="672010"/>
                  </a:lnTo>
                  <a:lnTo>
                    <a:pt x="2350312" y="676655"/>
                  </a:lnTo>
                  <a:lnTo>
                    <a:pt x="59131" y="676655"/>
                  </a:lnTo>
                  <a:lnTo>
                    <a:pt x="36111" y="672010"/>
                  </a:lnTo>
                  <a:lnTo>
                    <a:pt x="17316" y="659341"/>
                  </a:lnTo>
                  <a:lnTo>
                    <a:pt x="4645" y="640549"/>
                  </a:lnTo>
                  <a:lnTo>
                    <a:pt x="0" y="617537"/>
                  </a:lnTo>
                  <a:lnTo>
                    <a:pt x="0" y="5913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077468" y="5919212"/>
              <a:ext cx="2245360" cy="525780"/>
            </a:xfrm>
            <a:custGeom>
              <a:avLst/>
              <a:gdLst/>
              <a:ahLst/>
              <a:cxnLst/>
              <a:rect l="l" t="t" r="r" b="b"/>
              <a:pathLst>
                <a:path w="2245360" h="525779">
                  <a:moveTo>
                    <a:pt x="2165807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80"/>
                  </a:lnTo>
                  <a:lnTo>
                    <a:pt x="2165807" y="525780"/>
                  </a:lnTo>
                  <a:lnTo>
                    <a:pt x="2196578" y="519569"/>
                  </a:lnTo>
                  <a:lnTo>
                    <a:pt x="2221703" y="502632"/>
                  </a:lnTo>
                  <a:lnTo>
                    <a:pt x="2238641" y="477511"/>
                  </a:lnTo>
                  <a:lnTo>
                    <a:pt x="2244852" y="446747"/>
                  </a:lnTo>
                  <a:lnTo>
                    <a:pt x="2244852" y="79044"/>
                  </a:lnTo>
                  <a:lnTo>
                    <a:pt x="2238641" y="48279"/>
                  </a:lnTo>
                  <a:lnTo>
                    <a:pt x="2221703" y="23153"/>
                  </a:lnTo>
                  <a:lnTo>
                    <a:pt x="2196578" y="6212"/>
                  </a:lnTo>
                  <a:lnTo>
                    <a:pt x="216580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077468" y="5919212"/>
              <a:ext cx="2245360" cy="525780"/>
            </a:xfrm>
            <a:custGeom>
              <a:avLst/>
              <a:gdLst/>
              <a:ahLst/>
              <a:cxnLst/>
              <a:rect l="l" t="t" r="r" b="b"/>
              <a:pathLst>
                <a:path w="2245360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5807" y="0"/>
                  </a:lnTo>
                  <a:lnTo>
                    <a:pt x="2196578" y="6212"/>
                  </a:lnTo>
                  <a:lnTo>
                    <a:pt x="2221703" y="23153"/>
                  </a:lnTo>
                  <a:lnTo>
                    <a:pt x="2238641" y="48279"/>
                  </a:lnTo>
                  <a:lnTo>
                    <a:pt x="2244852" y="79044"/>
                  </a:lnTo>
                  <a:lnTo>
                    <a:pt x="2244852" y="446747"/>
                  </a:lnTo>
                  <a:lnTo>
                    <a:pt x="2238641" y="477511"/>
                  </a:lnTo>
                  <a:lnTo>
                    <a:pt x="2221703" y="502632"/>
                  </a:lnTo>
                  <a:lnTo>
                    <a:pt x="2196578" y="519569"/>
                  </a:lnTo>
                  <a:lnTo>
                    <a:pt x="2165807" y="525780"/>
                  </a:lnTo>
                  <a:lnTo>
                    <a:pt x="79044" y="525780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1005114" y="5919745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한컴산뜻돋움"/>
                <a:cs typeface="한컴산뜻돋움"/>
              </a:rPr>
              <a:t>help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897636" y="5736335"/>
            <a:ext cx="5034280" cy="929640"/>
            <a:chOff x="897636" y="5736335"/>
            <a:chExt cx="5034280" cy="929640"/>
          </a:xfrm>
        </p:grpSpPr>
        <p:pic>
          <p:nvPicPr>
            <p:cNvPr id="139" name="object 1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9035" y="5736335"/>
              <a:ext cx="1183116" cy="11418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636" y="5762243"/>
              <a:ext cx="1427133" cy="8909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77312" y="5954267"/>
              <a:ext cx="361970" cy="45504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20084" y="6533387"/>
              <a:ext cx="2001011" cy="132143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515868" y="58475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09">
                  <a:moveTo>
                    <a:pt x="2350312" y="0"/>
                  </a:moveTo>
                  <a:lnTo>
                    <a:pt x="59131" y="0"/>
                  </a:lnTo>
                  <a:lnTo>
                    <a:pt x="36111" y="4647"/>
                  </a:lnTo>
                  <a:lnTo>
                    <a:pt x="17316" y="17321"/>
                  </a:lnTo>
                  <a:lnTo>
                    <a:pt x="4645" y="36117"/>
                  </a:lnTo>
                  <a:lnTo>
                    <a:pt x="0" y="59131"/>
                  </a:lnTo>
                  <a:lnTo>
                    <a:pt x="0" y="617537"/>
                  </a:lnTo>
                  <a:lnTo>
                    <a:pt x="4645" y="640549"/>
                  </a:lnTo>
                  <a:lnTo>
                    <a:pt x="17316" y="659341"/>
                  </a:lnTo>
                  <a:lnTo>
                    <a:pt x="36111" y="672010"/>
                  </a:lnTo>
                  <a:lnTo>
                    <a:pt x="59131" y="676655"/>
                  </a:lnTo>
                  <a:lnTo>
                    <a:pt x="2350312" y="676655"/>
                  </a:lnTo>
                  <a:lnTo>
                    <a:pt x="2373332" y="672010"/>
                  </a:lnTo>
                  <a:lnTo>
                    <a:pt x="2392127" y="659341"/>
                  </a:lnTo>
                  <a:lnTo>
                    <a:pt x="2404798" y="640549"/>
                  </a:lnTo>
                  <a:lnTo>
                    <a:pt x="2409444" y="617537"/>
                  </a:lnTo>
                  <a:lnTo>
                    <a:pt x="2409444" y="59131"/>
                  </a:lnTo>
                  <a:lnTo>
                    <a:pt x="2404798" y="36117"/>
                  </a:lnTo>
                  <a:lnTo>
                    <a:pt x="2392127" y="17321"/>
                  </a:lnTo>
                  <a:lnTo>
                    <a:pt x="2373332" y="4647"/>
                  </a:lnTo>
                  <a:lnTo>
                    <a:pt x="235031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515868" y="58475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09">
                  <a:moveTo>
                    <a:pt x="0" y="59131"/>
                  </a:moveTo>
                  <a:lnTo>
                    <a:pt x="4645" y="36117"/>
                  </a:lnTo>
                  <a:lnTo>
                    <a:pt x="17316" y="17321"/>
                  </a:lnTo>
                  <a:lnTo>
                    <a:pt x="36111" y="4647"/>
                  </a:lnTo>
                  <a:lnTo>
                    <a:pt x="59131" y="0"/>
                  </a:lnTo>
                  <a:lnTo>
                    <a:pt x="2350312" y="0"/>
                  </a:lnTo>
                  <a:lnTo>
                    <a:pt x="2373332" y="4647"/>
                  </a:lnTo>
                  <a:lnTo>
                    <a:pt x="2392127" y="17321"/>
                  </a:lnTo>
                  <a:lnTo>
                    <a:pt x="2404798" y="36117"/>
                  </a:lnTo>
                  <a:lnTo>
                    <a:pt x="2409444" y="59131"/>
                  </a:lnTo>
                  <a:lnTo>
                    <a:pt x="2409444" y="617537"/>
                  </a:lnTo>
                  <a:lnTo>
                    <a:pt x="2404798" y="640549"/>
                  </a:lnTo>
                  <a:lnTo>
                    <a:pt x="2392127" y="659341"/>
                  </a:lnTo>
                  <a:lnTo>
                    <a:pt x="2373332" y="672010"/>
                  </a:lnTo>
                  <a:lnTo>
                    <a:pt x="2350312" y="676655"/>
                  </a:lnTo>
                  <a:lnTo>
                    <a:pt x="59131" y="676655"/>
                  </a:lnTo>
                  <a:lnTo>
                    <a:pt x="36111" y="672010"/>
                  </a:lnTo>
                  <a:lnTo>
                    <a:pt x="17316" y="659341"/>
                  </a:lnTo>
                  <a:lnTo>
                    <a:pt x="4645" y="640549"/>
                  </a:lnTo>
                  <a:lnTo>
                    <a:pt x="0" y="617537"/>
                  </a:lnTo>
                  <a:lnTo>
                    <a:pt x="0" y="5913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596640" y="5919212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2167331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80"/>
                  </a:lnTo>
                  <a:lnTo>
                    <a:pt x="2167331" y="525780"/>
                  </a:lnTo>
                  <a:lnTo>
                    <a:pt x="2198102" y="519569"/>
                  </a:lnTo>
                  <a:lnTo>
                    <a:pt x="2223227" y="502632"/>
                  </a:lnTo>
                  <a:lnTo>
                    <a:pt x="2240165" y="477511"/>
                  </a:lnTo>
                  <a:lnTo>
                    <a:pt x="2246376" y="446747"/>
                  </a:lnTo>
                  <a:lnTo>
                    <a:pt x="2246376" y="79044"/>
                  </a:lnTo>
                  <a:lnTo>
                    <a:pt x="2240165" y="48279"/>
                  </a:lnTo>
                  <a:lnTo>
                    <a:pt x="2223227" y="23153"/>
                  </a:lnTo>
                  <a:lnTo>
                    <a:pt x="2198102" y="6212"/>
                  </a:lnTo>
                  <a:lnTo>
                    <a:pt x="216733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596640" y="5919212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7331" y="0"/>
                  </a:lnTo>
                  <a:lnTo>
                    <a:pt x="2198102" y="6212"/>
                  </a:lnTo>
                  <a:lnTo>
                    <a:pt x="2223227" y="23153"/>
                  </a:lnTo>
                  <a:lnTo>
                    <a:pt x="2240165" y="48279"/>
                  </a:lnTo>
                  <a:lnTo>
                    <a:pt x="2246376" y="79044"/>
                  </a:lnTo>
                  <a:lnTo>
                    <a:pt x="2246376" y="446747"/>
                  </a:lnTo>
                  <a:lnTo>
                    <a:pt x="2240165" y="477511"/>
                  </a:lnTo>
                  <a:lnTo>
                    <a:pt x="2223227" y="502632"/>
                  </a:lnTo>
                  <a:lnTo>
                    <a:pt x="2198102" y="519569"/>
                  </a:lnTo>
                  <a:lnTo>
                    <a:pt x="2167331" y="525780"/>
                  </a:lnTo>
                  <a:lnTo>
                    <a:pt x="79044" y="525780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3524286" y="5919745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한컴산뜻돋움"/>
                <a:cs typeface="한컴산뜻돋움"/>
              </a:rPr>
              <a:t>pointer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3416808" y="5736335"/>
            <a:ext cx="5026660" cy="929640"/>
            <a:chOff x="3416808" y="5736335"/>
            <a:chExt cx="5026660" cy="929640"/>
          </a:xfrm>
        </p:grpSpPr>
        <p:pic>
          <p:nvPicPr>
            <p:cNvPr id="149" name="object 1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730" y="5736335"/>
              <a:ext cx="1183116" cy="11418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6808" y="5762243"/>
              <a:ext cx="1428661" cy="8909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57444" y="5967983"/>
              <a:ext cx="360436" cy="36196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30112" y="6533387"/>
              <a:ext cx="2001011" cy="132143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6027420" y="58475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09">
                  <a:moveTo>
                    <a:pt x="2350312" y="0"/>
                  </a:moveTo>
                  <a:lnTo>
                    <a:pt x="59131" y="0"/>
                  </a:lnTo>
                  <a:lnTo>
                    <a:pt x="36111" y="4647"/>
                  </a:lnTo>
                  <a:lnTo>
                    <a:pt x="17316" y="17321"/>
                  </a:lnTo>
                  <a:lnTo>
                    <a:pt x="4645" y="36117"/>
                  </a:lnTo>
                  <a:lnTo>
                    <a:pt x="0" y="59131"/>
                  </a:lnTo>
                  <a:lnTo>
                    <a:pt x="0" y="617537"/>
                  </a:lnTo>
                  <a:lnTo>
                    <a:pt x="4645" y="640549"/>
                  </a:lnTo>
                  <a:lnTo>
                    <a:pt x="17316" y="659341"/>
                  </a:lnTo>
                  <a:lnTo>
                    <a:pt x="36111" y="672010"/>
                  </a:lnTo>
                  <a:lnTo>
                    <a:pt x="59131" y="676655"/>
                  </a:lnTo>
                  <a:lnTo>
                    <a:pt x="2350312" y="676655"/>
                  </a:lnTo>
                  <a:lnTo>
                    <a:pt x="2373332" y="672010"/>
                  </a:lnTo>
                  <a:lnTo>
                    <a:pt x="2392127" y="659341"/>
                  </a:lnTo>
                  <a:lnTo>
                    <a:pt x="2404798" y="640549"/>
                  </a:lnTo>
                  <a:lnTo>
                    <a:pt x="2409444" y="617537"/>
                  </a:lnTo>
                  <a:lnTo>
                    <a:pt x="2409444" y="59131"/>
                  </a:lnTo>
                  <a:lnTo>
                    <a:pt x="2404798" y="36117"/>
                  </a:lnTo>
                  <a:lnTo>
                    <a:pt x="2392127" y="17321"/>
                  </a:lnTo>
                  <a:lnTo>
                    <a:pt x="2373332" y="4647"/>
                  </a:lnTo>
                  <a:lnTo>
                    <a:pt x="235031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027420" y="5847584"/>
              <a:ext cx="2409825" cy="676910"/>
            </a:xfrm>
            <a:custGeom>
              <a:avLst/>
              <a:gdLst/>
              <a:ahLst/>
              <a:cxnLst/>
              <a:rect l="l" t="t" r="r" b="b"/>
              <a:pathLst>
                <a:path w="2409825" h="676909">
                  <a:moveTo>
                    <a:pt x="0" y="59131"/>
                  </a:moveTo>
                  <a:lnTo>
                    <a:pt x="4645" y="36117"/>
                  </a:lnTo>
                  <a:lnTo>
                    <a:pt x="17316" y="17321"/>
                  </a:lnTo>
                  <a:lnTo>
                    <a:pt x="36111" y="4647"/>
                  </a:lnTo>
                  <a:lnTo>
                    <a:pt x="59131" y="0"/>
                  </a:lnTo>
                  <a:lnTo>
                    <a:pt x="2350312" y="0"/>
                  </a:lnTo>
                  <a:lnTo>
                    <a:pt x="2373332" y="4647"/>
                  </a:lnTo>
                  <a:lnTo>
                    <a:pt x="2392127" y="17321"/>
                  </a:lnTo>
                  <a:lnTo>
                    <a:pt x="2404798" y="36117"/>
                  </a:lnTo>
                  <a:lnTo>
                    <a:pt x="2409444" y="59131"/>
                  </a:lnTo>
                  <a:lnTo>
                    <a:pt x="2409444" y="617537"/>
                  </a:lnTo>
                  <a:lnTo>
                    <a:pt x="2404798" y="640549"/>
                  </a:lnTo>
                  <a:lnTo>
                    <a:pt x="2392127" y="659341"/>
                  </a:lnTo>
                  <a:lnTo>
                    <a:pt x="2373332" y="672010"/>
                  </a:lnTo>
                  <a:lnTo>
                    <a:pt x="2350312" y="676655"/>
                  </a:lnTo>
                  <a:lnTo>
                    <a:pt x="59131" y="676655"/>
                  </a:lnTo>
                  <a:lnTo>
                    <a:pt x="36111" y="672010"/>
                  </a:lnTo>
                  <a:lnTo>
                    <a:pt x="17316" y="659341"/>
                  </a:lnTo>
                  <a:lnTo>
                    <a:pt x="4645" y="640549"/>
                  </a:lnTo>
                  <a:lnTo>
                    <a:pt x="0" y="617537"/>
                  </a:lnTo>
                  <a:lnTo>
                    <a:pt x="0" y="59131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108192" y="5919212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2167331" y="0"/>
                  </a:moveTo>
                  <a:lnTo>
                    <a:pt x="79044" y="0"/>
                  </a:lnTo>
                  <a:lnTo>
                    <a:pt x="48273" y="6212"/>
                  </a:lnTo>
                  <a:lnTo>
                    <a:pt x="23148" y="23153"/>
                  </a:lnTo>
                  <a:lnTo>
                    <a:pt x="6210" y="48279"/>
                  </a:lnTo>
                  <a:lnTo>
                    <a:pt x="0" y="79044"/>
                  </a:lnTo>
                  <a:lnTo>
                    <a:pt x="0" y="446747"/>
                  </a:lnTo>
                  <a:lnTo>
                    <a:pt x="6210" y="477511"/>
                  </a:lnTo>
                  <a:lnTo>
                    <a:pt x="23148" y="502632"/>
                  </a:lnTo>
                  <a:lnTo>
                    <a:pt x="48273" y="519569"/>
                  </a:lnTo>
                  <a:lnTo>
                    <a:pt x="79044" y="525780"/>
                  </a:lnTo>
                  <a:lnTo>
                    <a:pt x="2167331" y="525780"/>
                  </a:lnTo>
                  <a:lnTo>
                    <a:pt x="2198102" y="519569"/>
                  </a:lnTo>
                  <a:lnTo>
                    <a:pt x="2223227" y="502632"/>
                  </a:lnTo>
                  <a:lnTo>
                    <a:pt x="2240165" y="477511"/>
                  </a:lnTo>
                  <a:lnTo>
                    <a:pt x="2246376" y="446747"/>
                  </a:lnTo>
                  <a:lnTo>
                    <a:pt x="2246376" y="79044"/>
                  </a:lnTo>
                  <a:lnTo>
                    <a:pt x="2240165" y="48279"/>
                  </a:lnTo>
                  <a:lnTo>
                    <a:pt x="2223227" y="23153"/>
                  </a:lnTo>
                  <a:lnTo>
                    <a:pt x="2198102" y="6212"/>
                  </a:lnTo>
                  <a:lnTo>
                    <a:pt x="216733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108192" y="5919212"/>
              <a:ext cx="2246630" cy="525780"/>
            </a:xfrm>
            <a:custGeom>
              <a:avLst/>
              <a:gdLst/>
              <a:ahLst/>
              <a:cxnLst/>
              <a:rect l="l" t="t" r="r" b="b"/>
              <a:pathLst>
                <a:path w="2246629" h="525779">
                  <a:moveTo>
                    <a:pt x="0" y="79044"/>
                  </a:moveTo>
                  <a:lnTo>
                    <a:pt x="6210" y="48279"/>
                  </a:lnTo>
                  <a:lnTo>
                    <a:pt x="23148" y="23153"/>
                  </a:lnTo>
                  <a:lnTo>
                    <a:pt x="48273" y="6212"/>
                  </a:lnTo>
                  <a:lnTo>
                    <a:pt x="79044" y="0"/>
                  </a:lnTo>
                  <a:lnTo>
                    <a:pt x="2167331" y="0"/>
                  </a:lnTo>
                  <a:lnTo>
                    <a:pt x="2198102" y="6212"/>
                  </a:lnTo>
                  <a:lnTo>
                    <a:pt x="2223227" y="23153"/>
                  </a:lnTo>
                  <a:lnTo>
                    <a:pt x="2240165" y="48279"/>
                  </a:lnTo>
                  <a:lnTo>
                    <a:pt x="2246376" y="79044"/>
                  </a:lnTo>
                  <a:lnTo>
                    <a:pt x="2246376" y="446747"/>
                  </a:lnTo>
                  <a:lnTo>
                    <a:pt x="2240165" y="477511"/>
                  </a:lnTo>
                  <a:lnTo>
                    <a:pt x="2223227" y="502632"/>
                  </a:lnTo>
                  <a:lnTo>
                    <a:pt x="2198102" y="519569"/>
                  </a:lnTo>
                  <a:lnTo>
                    <a:pt x="2167331" y="525780"/>
                  </a:lnTo>
                  <a:lnTo>
                    <a:pt x="79044" y="525780"/>
                  </a:lnTo>
                  <a:lnTo>
                    <a:pt x="48273" y="519569"/>
                  </a:lnTo>
                  <a:lnTo>
                    <a:pt x="23148" y="502632"/>
                  </a:lnTo>
                  <a:lnTo>
                    <a:pt x="6210" y="477511"/>
                  </a:lnTo>
                  <a:lnTo>
                    <a:pt x="0" y="446747"/>
                  </a:lnTo>
                  <a:lnTo>
                    <a:pt x="0" y="79044"/>
                  </a:lnTo>
                  <a:close/>
                </a:path>
              </a:pathLst>
            </a:custGeom>
            <a:ln w="12192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6035838" y="5919745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한컴산뜻돋움"/>
                <a:cs typeface="한컴산뜻돋움"/>
              </a:rPr>
              <a:t>text</a:t>
            </a:r>
            <a:endParaRPr sz="2800">
              <a:latin typeface="한컴산뜻돋움"/>
              <a:cs typeface="한컴산뜻돋움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5928359" y="5736335"/>
            <a:ext cx="2606040" cy="657225"/>
            <a:chOff x="5928359" y="5736335"/>
            <a:chExt cx="2606040" cy="657225"/>
          </a:xfrm>
        </p:grpSpPr>
        <p:pic>
          <p:nvPicPr>
            <p:cNvPr id="159" name="object 1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9756" y="5736335"/>
              <a:ext cx="1184640" cy="114182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8359" y="5762243"/>
              <a:ext cx="1427133" cy="8909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43671" y="5972555"/>
              <a:ext cx="256158" cy="420827"/>
            </a:xfrm>
            <a:prstGeom prst="rect">
              <a:avLst/>
            </a:prstGeom>
          </p:spPr>
        </p:pic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B9A0B657-5DF8-D035-C327-3FFA7BE5B4B1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마우스 커서 관련 팁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514855"/>
            <a:ext cx="233172" cy="233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636635"/>
            <a:ext cx="9132570" cy="5948045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시스템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커서</a:t>
            </a:r>
            <a:endParaRPr sz="2400" dirty="0">
              <a:latin typeface="나눔고딕 ExtraBold"/>
              <a:cs typeface="나눔고딕 ExtraBold"/>
            </a:endParaRPr>
          </a:p>
          <a:p>
            <a:pPr marL="431800">
              <a:lnSpc>
                <a:spcPct val="100000"/>
              </a:lnSpc>
              <a:spcBef>
                <a:spcPts val="1650"/>
              </a:spcBef>
            </a:pPr>
            <a:r>
              <a:rPr sz="3200" b="1" spc="-15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마우스</a:t>
            </a:r>
            <a:r>
              <a:rPr sz="3200" b="1" spc="-18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5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커서를</a:t>
            </a:r>
            <a:r>
              <a:rPr sz="3200" b="1" spc="-18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21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조절</a:t>
            </a:r>
            <a:r>
              <a:rPr sz="2400" spc="-215" dirty="0">
                <a:latin typeface="휴먼엑스포"/>
                <a:cs typeface="휴먼엑스포"/>
              </a:rPr>
              <a:t>하기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위해서는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3200" b="1" spc="-80" dirty="0">
                <a:solidFill>
                  <a:srgbClr val="00359E"/>
                </a:solidFill>
                <a:latin typeface="한컴산뜻돋움"/>
                <a:cs typeface="한컴산뜻돋움"/>
              </a:rPr>
              <a:t>cursor</a:t>
            </a:r>
            <a:r>
              <a:rPr sz="2400" spc="-80" dirty="0">
                <a:latin typeface="휴먼엑스포"/>
                <a:cs typeface="휴먼엑스포"/>
              </a:rPr>
              <a:t>라는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속성을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이용한다</a:t>
            </a:r>
            <a:r>
              <a:rPr sz="2400" spc="-18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ts val="2375"/>
              </a:lnSpc>
              <a:spcBef>
                <a:spcPts val="590"/>
              </a:spcBef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-114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style="cursor: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auto</a:t>
            </a:r>
            <a:r>
              <a:rPr sz="2200" spc="-10" dirty="0">
                <a:latin typeface="한컴산뜻돋움"/>
                <a:cs typeface="한컴산뜻돋움"/>
              </a:rPr>
              <a:t>"&gt;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auto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-114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style="cursor: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crosshair</a:t>
            </a:r>
            <a:r>
              <a:rPr sz="2200" spc="-10" dirty="0">
                <a:latin typeface="한컴산뜻돋움"/>
                <a:cs typeface="한컴산뜻돋움"/>
              </a:rPr>
              <a:t>"&gt;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crosshair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-114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style="cursor: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default</a:t>
            </a:r>
            <a:r>
              <a:rPr sz="2200" spc="-10" dirty="0">
                <a:latin typeface="한컴산뜻돋움"/>
                <a:cs typeface="한컴산뜻돋움"/>
              </a:rPr>
              <a:t>"&gt;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default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45" dirty="0">
                <a:latin typeface="한컴산뜻돋움"/>
                <a:cs typeface="한컴산뜻돋움"/>
              </a:rPr>
              <a:t> </a:t>
            </a:r>
            <a:r>
              <a:rPr sz="2200" spc="-25" dirty="0">
                <a:latin typeface="한컴산뜻돋움"/>
                <a:cs typeface="한컴산뜻돋움"/>
              </a:rPr>
              <a:t>style="cursor:</a:t>
            </a:r>
            <a:r>
              <a:rPr sz="22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e-resize</a:t>
            </a:r>
            <a:r>
              <a:rPr sz="2200" spc="-25" dirty="0">
                <a:latin typeface="한컴산뜻돋움"/>
                <a:cs typeface="한컴산뜻돋움"/>
              </a:rPr>
              <a:t>"&gt;</a:t>
            </a:r>
            <a:r>
              <a:rPr sz="220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e-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resize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-114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style="cursor: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help</a:t>
            </a:r>
            <a:r>
              <a:rPr sz="2200" spc="-10" dirty="0">
                <a:latin typeface="한컴산뜻돋움"/>
                <a:cs typeface="한컴산뜻돋움"/>
              </a:rPr>
              <a:t>"&gt;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help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-114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style="cursor: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move</a:t>
            </a:r>
            <a:r>
              <a:rPr sz="2200" spc="-10" dirty="0">
                <a:latin typeface="한컴산뜻돋움"/>
                <a:cs typeface="한컴산뜻돋움"/>
              </a:rPr>
              <a:t>"&gt;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move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45" dirty="0">
                <a:latin typeface="한컴산뜻돋움"/>
                <a:cs typeface="한컴산뜻돋움"/>
              </a:rPr>
              <a:t> </a:t>
            </a:r>
            <a:r>
              <a:rPr sz="2200" spc="-25" dirty="0">
                <a:latin typeface="한컴산뜻돋움"/>
                <a:cs typeface="한컴산뜻돋움"/>
              </a:rPr>
              <a:t>style="cursor:</a:t>
            </a:r>
            <a:r>
              <a:rPr sz="22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n-resize</a:t>
            </a:r>
            <a:r>
              <a:rPr sz="2200" spc="-25" dirty="0">
                <a:latin typeface="한컴산뜻돋움"/>
                <a:cs typeface="한컴산뜻돋움"/>
              </a:rPr>
              <a:t>"&gt;</a:t>
            </a:r>
            <a:r>
              <a:rPr sz="220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n-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resize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60" dirty="0">
                <a:latin typeface="한컴산뜻돋움"/>
                <a:cs typeface="한컴산뜻돋움"/>
              </a:rPr>
              <a:t> </a:t>
            </a:r>
            <a:r>
              <a:rPr sz="2200" spc="-25" dirty="0">
                <a:latin typeface="한컴산뜻돋움"/>
                <a:cs typeface="한컴산뜻돋움"/>
              </a:rPr>
              <a:t>style="cursor:</a:t>
            </a:r>
            <a:r>
              <a:rPr sz="22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ne-resize</a:t>
            </a:r>
            <a:r>
              <a:rPr sz="2200" spc="-25" dirty="0">
                <a:latin typeface="한컴산뜻돋움"/>
                <a:cs typeface="한컴산뜻돋움"/>
              </a:rPr>
              <a:t>"&gt;</a:t>
            </a:r>
            <a:r>
              <a:rPr sz="220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ne-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resize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50" dirty="0">
                <a:latin typeface="한컴산뜻돋움"/>
                <a:cs typeface="한컴산뜻돋움"/>
              </a:rPr>
              <a:t> </a:t>
            </a:r>
            <a:r>
              <a:rPr sz="2200" spc="-25" dirty="0">
                <a:latin typeface="한컴산뜻돋움"/>
                <a:cs typeface="한컴산뜻돋움"/>
              </a:rPr>
              <a:t>style="cursor:</a:t>
            </a:r>
            <a:r>
              <a:rPr sz="22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nw-resize</a:t>
            </a:r>
            <a:r>
              <a:rPr sz="2200" spc="-25" dirty="0">
                <a:latin typeface="한컴산뜻돋움"/>
                <a:cs typeface="한컴산뜻돋움"/>
              </a:rPr>
              <a:t>"&gt;</a:t>
            </a:r>
            <a:r>
              <a:rPr sz="220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nw-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resize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-114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style="cursor: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pointer</a:t>
            </a:r>
            <a:r>
              <a:rPr sz="2200" spc="-10" dirty="0">
                <a:latin typeface="한컴산뜻돋움"/>
                <a:cs typeface="한컴산뜻돋움"/>
              </a:rPr>
              <a:t>"&gt;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pointer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-114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style="cursor: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progress</a:t>
            </a:r>
            <a:r>
              <a:rPr sz="2200" spc="-10" dirty="0">
                <a:latin typeface="한컴산뜻돋움"/>
                <a:cs typeface="한컴산뜻돋움"/>
              </a:rPr>
              <a:t>"&gt;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progress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60" dirty="0">
                <a:latin typeface="한컴산뜻돋움"/>
                <a:cs typeface="한컴산뜻돋움"/>
              </a:rPr>
              <a:t> </a:t>
            </a:r>
            <a:r>
              <a:rPr sz="2200" spc="-25" dirty="0">
                <a:latin typeface="한컴산뜻돋움"/>
                <a:cs typeface="한컴산뜻돋움"/>
              </a:rPr>
              <a:t>style="cursor:</a:t>
            </a:r>
            <a:r>
              <a:rPr sz="22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s-resize</a:t>
            </a:r>
            <a:r>
              <a:rPr sz="2200" spc="-25" dirty="0">
                <a:latin typeface="한컴산뜻돋움"/>
                <a:cs typeface="한컴산뜻돋움"/>
              </a:rPr>
              <a:t>"&gt;</a:t>
            </a:r>
            <a:r>
              <a:rPr sz="220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s-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resize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75" dirty="0">
                <a:latin typeface="한컴산뜻돋움"/>
                <a:cs typeface="한컴산뜻돋움"/>
              </a:rPr>
              <a:t> </a:t>
            </a:r>
            <a:r>
              <a:rPr sz="2200" spc="-25" dirty="0">
                <a:latin typeface="한컴산뜻돋움"/>
                <a:cs typeface="한컴산뜻돋움"/>
              </a:rPr>
              <a:t>style="cursor:</a:t>
            </a:r>
            <a:r>
              <a:rPr sz="22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se-resize</a:t>
            </a:r>
            <a:r>
              <a:rPr sz="2200" spc="-25" dirty="0">
                <a:latin typeface="한컴산뜻돋움"/>
                <a:cs typeface="한컴산뜻돋움"/>
              </a:rPr>
              <a:t>"&gt;</a:t>
            </a:r>
            <a:r>
              <a:rPr sz="220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se-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resize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2434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75" dirty="0">
                <a:latin typeface="한컴산뜻돋움"/>
                <a:cs typeface="한컴산뜻돋움"/>
              </a:rPr>
              <a:t> </a:t>
            </a:r>
            <a:r>
              <a:rPr sz="2200" spc="-25" dirty="0">
                <a:latin typeface="한컴산뜻돋움"/>
                <a:cs typeface="한컴산뜻돋움"/>
              </a:rPr>
              <a:t>style="cursor:</a:t>
            </a:r>
            <a:r>
              <a:rPr sz="22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sw-resize</a:t>
            </a:r>
            <a:r>
              <a:rPr sz="2200" spc="-25" dirty="0">
                <a:latin typeface="한컴산뜻돋움"/>
                <a:cs typeface="한컴산뜻돋움"/>
              </a:rPr>
              <a:t>"&gt;</a:t>
            </a:r>
            <a:r>
              <a:rPr sz="220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sw-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resize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2434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-114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style="cursor: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text</a:t>
            </a:r>
            <a:r>
              <a:rPr sz="2200" spc="-10" dirty="0">
                <a:latin typeface="한컴산뜻돋움"/>
                <a:cs typeface="한컴산뜻돋움"/>
              </a:rPr>
              <a:t>"&gt;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text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1800">
              <a:lnSpc>
                <a:spcPts val="211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45" dirty="0">
                <a:latin typeface="한컴산뜻돋움"/>
                <a:cs typeface="한컴산뜻돋움"/>
              </a:rPr>
              <a:t> </a:t>
            </a:r>
            <a:r>
              <a:rPr sz="2200" spc="-25" dirty="0">
                <a:latin typeface="한컴산뜻돋움"/>
                <a:cs typeface="한컴산뜻돋움"/>
              </a:rPr>
              <a:t>style="cursor:</a:t>
            </a:r>
            <a:r>
              <a:rPr sz="2200" spc="-25" dirty="0">
                <a:solidFill>
                  <a:srgbClr val="00AFEF"/>
                </a:solidFill>
                <a:latin typeface="한컴산뜻돋움"/>
                <a:cs typeface="한컴산뜻돋움"/>
              </a:rPr>
              <a:t>w-resize</a:t>
            </a:r>
            <a:r>
              <a:rPr sz="2200" spc="-25" dirty="0">
                <a:latin typeface="한컴산뜻돋움"/>
                <a:cs typeface="한컴산뜻돋움"/>
              </a:rPr>
              <a:t>"&gt;</a:t>
            </a:r>
            <a:r>
              <a:rPr sz="2200" spc="-25" dirty="0">
                <a:solidFill>
                  <a:srgbClr val="FF0000"/>
                </a:solidFill>
                <a:latin typeface="한컴산뜻돋움"/>
                <a:cs typeface="한컴산뜻돋움"/>
              </a:rPr>
              <a:t>w-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resize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  <a:p>
            <a:pPr marL="432434">
              <a:lnSpc>
                <a:spcPts val="2375"/>
              </a:lnSpc>
            </a:pPr>
            <a:r>
              <a:rPr sz="2200" spc="-10" dirty="0">
                <a:latin typeface="한컴산뜻돋움"/>
                <a:cs typeface="한컴산뜻돋움"/>
              </a:rPr>
              <a:t>&lt;div</a:t>
            </a:r>
            <a:r>
              <a:rPr sz="2200" spc="-114" dirty="0">
                <a:latin typeface="한컴산뜻돋움"/>
                <a:cs typeface="한컴산뜻돋움"/>
              </a:rPr>
              <a:t> </a:t>
            </a:r>
            <a:r>
              <a:rPr sz="2200" spc="-10" dirty="0">
                <a:latin typeface="한컴산뜻돋움"/>
                <a:cs typeface="한컴산뜻돋움"/>
              </a:rPr>
              <a:t>style="cursor:</a:t>
            </a:r>
            <a:r>
              <a:rPr sz="22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wait</a:t>
            </a:r>
            <a:r>
              <a:rPr sz="2200" spc="-10" dirty="0">
                <a:latin typeface="한컴산뜻돋움"/>
                <a:cs typeface="한컴산뜻돋움"/>
              </a:rPr>
              <a:t>"&gt;</a:t>
            </a:r>
            <a:r>
              <a:rPr sz="22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wait</a:t>
            </a:r>
            <a:r>
              <a:rPr sz="2200" spc="-10" dirty="0">
                <a:latin typeface="한컴산뜻돋움"/>
                <a:cs typeface="한컴산뜻돋움"/>
              </a:rPr>
              <a:t>&lt;/div&gt;</a:t>
            </a:r>
            <a:r>
              <a:rPr sz="2200" spc="-10" dirty="0">
                <a:solidFill>
                  <a:srgbClr val="BEBEBE"/>
                </a:solidFill>
                <a:latin typeface="한컴산뜻돋움"/>
                <a:cs typeface="한컴산뜻돋움"/>
              </a:rPr>
              <a:t>&lt;br&gt;</a:t>
            </a:r>
            <a:endParaRPr sz="2200" dirty="0">
              <a:latin typeface="한컴산뜻돋움"/>
              <a:cs typeface="한컴산뜻돋움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E5378-6800-0B73-BEFF-8970F269A718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마우스 커서 관련 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8405" y="935090"/>
            <a:ext cx="34848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 err="1">
                <a:solidFill>
                  <a:srgbClr val="00AFEF"/>
                </a:solidFill>
                <a:latin typeface="나눔고딕 ExtraBold"/>
                <a:cs typeface="나눔고딕 ExtraBold"/>
              </a:rPr>
              <a:t>자바스크립트의</a:t>
            </a:r>
            <a:r>
              <a:rPr sz="2400" b="1" spc="-1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핵심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요소</a:t>
            </a:r>
            <a:endParaRPr sz="2400" dirty="0">
              <a:latin typeface="나눔고딕 ExtraBold"/>
              <a:cs typeface="나눔고딕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5653" y="1918793"/>
            <a:ext cx="437070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860" dirty="0">
                <a:latin typeface="휴먼아미체"/>
                <a:cs typeface="휴먼아미체"/>
              </a:rPr>
              <a:t>자바스크립트뿐만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70" dirty="0">
                <a:latin typeface="휴먼아미체"/>
                <a:cs typeface="휴먼아미체"/>
              </a:rPr>
              <a:t>아니라</a:t>
            </a:r>
            <a:endParaRPr sz="2400">
              <a:latin typeface="휴먼아미체"/>
              <a:cs typeface="휴먼아미체"/>
            </a:endParaRPr>
          </a:p>
          <a:p>
            <a:pPr marL="12700" marR="344805" algn="just">
              <a:lnSpc>
                <a:spcPct val="100000"/>
              </a:lnSpc>
            </a:pPr>
            <a:r>
              <a:rPr sz="2400" spc="925" dirty="0">
                <a:latin typeface="휴먼아미체"/>
                <a:cs typeface="휴먼아미체"/>
              </a:rPr>
              <a:t>모든</a:t>
            </a:r>
            <a:r>
              <a:rPr sz="2400" spc="-22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프로그래밍에서</a:t>
            </a:r>
            <a:r>
              <a:rPr sz="2400" spc="-210" dirty="0">
                <a:latin typeface="휴먼아미체"/>
                <a:cs typeface="휴먼아미체"/>
              </a:rPr>
              <a:t> </a:t>
            </a:r>
            <a:r>
              <a:rPr sz="2400" spc="785" dirty="0">
                <a:latin typeface="휴먼아미체"/>
                <a:cs typeface="휴먼아미체"/>
              </a:rPr>
              <a:t>기본이</a:t>
            </a:r>
            <a:r>
              <a:rPr sz="2400" spc="-229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되는 </a:t>
            </a:r>
            <a:r>
              <a:rPr sz="2400" spc="900" dirty="0">
                <a:latin typeface="휴먼아미체"/>
                <a:cs typeface="휴먼아미체"/>
              </a:rPr>
              <a:t>것은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변수와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함수이다</a:t>
            </a:r>
            <a:r>
              <a:rPr sz="2400" spc="60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540" dirty="0">
                <a:latin typeface="휴먼아미체"/>
                <a:cs typeface="휴먼아미체"/>
              </a:rPr>
              <a:t>자바</a:t>
            </a:r>
            <a:r>
              <a:rPr sz="2400" spc="-229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스크립트</a:t>
            </a:r>
            <a:r>
              <a:rPr sz="2400" spc="-229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예제들을</a:t>
            </a:r>
            <a:r>
              <a:rPr sz="2400" spc="-215" dirty="0">
                <a:latin typeface="휴먼아미체"/>
                <a:cs typeface="휴먼아미체"/>
              </a:rPr>
              <a:t> </a:t>
            </a:r>
            <a:r>
              <a:rPr sz="2400" spc="919" dirty="0">
                <a:latin typeface="휴먼아미체"/>
                <a:cs typeface="휴먼아미체"/>
              </a:rPr>
              <a:t>본격적으로 </a:t>
            </a:r>
            <a:r>
              <a:rPr sz="2400" spc="660" dirty="0">
                <a:latin typeface="휴먼아미체"/>
                <a:cs typeface="휴먼아미체"/>
              </a:rPr>
              <a:t>접하기</a:t>
            </a:r>
            <a:r>
              <a:rPr sz="2400" spc="-229" dirty="0">
                <a:latin typeface="휴먼아미체"/>
                <a:cs typeface="휴먼아미체"/>
              </a:rPr>
              <a:t> </a:t>
            </a:r>
            <a:r>
              <a:rPr sz="2400" spc="540" dirty="0">
                <a:latin typeface="휴먼아미체"/>
                <a:cs typeface="휴먼아미체"/>
              </a:rPr>
              <a:t>전에</a:t>
            </a:r>
            <a:r>
              <a:rPr sz="2400" spc="-229" dirty="0">
                <a:latin typeface="휴먼아미체"/>
                <a:cs typeface="휴먼아미체"/>
              </a:rPr>
              <a:t> </a:t>
            </a:r>
            <a:r>
              <a:rPr sz="2400" spc="540" dirty="0">
                <a:latin typeface="휴먼아미체"/>
                <a:cs typeface="휴먼아미체"/>
              </a:rPr>
              <a:t>핵심</a:t>
            </a:r>
            <a:r>
              <a:rPr sz="2400" spc="-22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개념들을</a:t>
            </a:r>
            <a:r>
              <a:rPr sz="2400" spc="-210" dirty="0">
                <a:latin typeface="휴먼아미체"/>
                <a:cs typeface="휴먼아미체"/>
              </a:rPr>
              <a:t> </a:t>
            </a:r>
            <a:r>
              <a:rPr sz="2400" spc="720" dirty="0">
                <a:latin typeface="휴먼아미체"/>
                <a:cs typeface="휴먼아미체"/>
              </a:rPr>
              <a:t>이해하는 </a:t>
            </a:r>
            <a:r>
              <a:rPr sz="2400" spc="900" dirty="0">
                <a:latin typeface="휴먼아미체"/>
                <a:cs typeface="휴먼아미체"/>
              </a:rPr>
              <a:t>것은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매우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중요한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일이다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5653" y="4479113"/>
            <a:ext cx="4391660" cy="208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940" dirty="0">
                <a:latin typeface="휴먼아미체"/>
                <a:cs typeface="휴먼아미체"/>
              </a:rPr>
              <a:t>그림은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앞서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작성해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보았던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간단한 </a:t>
            </a:r>
            <a:r>
              <a:rPr sz="2400" spc="855" dirty="0">
                <a:latin typeface="휴먼아미체"/>
                <a:cs typeface="휴먼아미체"/>
              </a:rPr>
              <a:t>자바스크립트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490" dirty="0">
                <a:latin typeface="휴먼아미체"/>
                <a:cs typeface="휴먼아미체"/>
              </a:rPr>
              <a:t>예제이다</a:t>
            </a:r>
            <a:r>
              <a:rPr sz="2400" spc="490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여기서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일단 </a:t>
            </a:r>
            <a:r>
              <a:rPr sz="2400" spc="850" dirty="0">
                <a:latin typeface="휴먼아미체"/>
                <a:cs typeface="휴먼아미체"/>
              </a:rPr>
              <a:t>자바스크립트의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핵심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15" dirty="0">
                <a:latin typeface="휴먼아미체"/>
                <a:cs typeface="휴먼아미체"/>
              </a:rPr>
              <a:t>요소인</a:t>
            </a:r>
            <a:endParaRPr sz="2400">
              <a:latin typeface="휴먼아미체"/>
              <a:cs typeface="휴먼아미체"/>
            </a:endParaRPr>
          </a:p>
          <a:p>
            <a:pPr marL="12700" marR="356235" indent="-635">
              <a:lnSpc>
                <a:spcPts val="3840"/>
              </a:lnSpc>
              <a:spcBef>
                <a:spcPts val="20"/>
              </a:spcBef>
            </a:pPr>
            <a:r>
              <a:rPr sz="3200" b="1" spc="-11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변수</a:t>
            </a:r>
            <a:r>
              <a:rPr sz="3200" b="1" spc="-110" dirty="0">
                <a:solidFill>
                  <a:srgbClr val="00359E"/>
                </a:solidFill>
                <a:latin typeface="한컴산뜻돋움"/>
                <a:cs typeface="한컴산뜻돋움"/>
              </a:rPr>
              <a:t>,</a:t>
            </a:r>
            <a:r>
              <a:rPr sz="3200" b="1" spc="-125" dirty="0">
                <a:solidFill>
                  <a:srgbClr val="00359E"/>
                </a:solidFill>
                <a:latin typeface="한컴산뜻돋움"/>
                <a:cs typeface="한컴산뜻돋움"/>
              </a:rPr>
              <a:t> </a:t>
            </a:r>
            <a:r>
              <a:rPr sz="3200" b="1" spc="-11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함수</a:t>
            </a:r>
            <a:r>
              <a:rPr sz="3200" b="1" spc="-110" dirty="0">
                <a:solidFill>
                  <a:srgbClr val="00359E"/>
                </a:solidFill>
                <a:latin typeface="한컴산뜻돋움"/>
                <a:cs typeface="한컴산뜻돋움"/>
              </a:rPr>
              <a:t>,</a:t>
            </a:r>
            <a:r>
              <a:rPr sz="3200" b="1" spc="-130" dirty="0">
                <a:solidFill>
                  <a:srgbClr val="00359E"/>
                </a:solidFill>
                <a:latin typeface="한컴산뜻돋움"/>
                <a:cs typeface="한컴산뜻돋움"/>
              </a:rPr>
              <a:t> </a:t>
            </a:r>
            <a:r>
              <a:rPr sz="3200" b="1" spc="-11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객체</a:t>
            </a:r>
            <a:r>
              <a:rPr sz="3200" b="1" spc="-110" dirty="0">
                <a:solidFill>
                  <a:srgbClr val="00359E"/>
                </a:solidFill>
                <a:latin typeface="한컴산뜻돋움"/>
                <a:cs typeface="한컴산뜻돋움"/>
              </a:rPr>
              <a:t>,</a:t>
            </a:r>
            <a:r>
              <a:rPr sz="3200" b="1" spc="-120" dirty="0">
                <a:solidFill>
                  <a:srgbClr val="00359E"/>
                </a:solidFill>
                <a:latin typeface="한컴산뜻돋움"/>
                <a:cs typeface="한컴산뜻돋움"/>
              </a:rPr>
              <a:t> </a:t>
            </a:r>
            <a:r>
              <a:rPr sz="3200" b="1" spc="-125" dirty="0">
                <a:solidFill>
                  <a:srgbClr val="00359E"/>
                </a:solidFill>
                <a:latin typeface="나눔고딕 ExtraBold"/>
                <a:cs typeface="나눔고딕 ExtraBold"/>
              </a:rPr>
              <a:t>메서드</a:t>
            </a:r>
            <a:r>
              <a:rPr sz="3200" b="1" spc="-125" dirty="0">
                <a:solidFill>
                  <a:srgbClr val="00359E"/>
                </a:solidFill>
                <a:latin typeface="한컴산뜻돋움"/>
                <a:cs typeface="한컴산뜻돋움"/>
              </a:rPr>
              <a:t>, </a:t>
            </a:r>
            <a:r>
              <a:rPr sz="3200" b="1" spc="-30" dirty="0">
                <a:solidFill>
                  <a:srgbClr val="00359E"/>
                </a:solidFill>
                <a:latin typeface="나눔고딕 ExtraBold"/>
                <a:cs typeface="나눔고딕 ExtraBold"/>
              </a:rPr>
              <a:t>프로퍼티</a:t>
            </a:r>
            <a:r>
              <a:rPr sz="2400" spc="-30" dirty="0">
                <a:latin typeface="휴먼아미체"/>
                <a:cs typeface="휴먼아미체"/>
              </a:rPr>
              <a:t>에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대해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580" dirty="0">
                <a:latin typeface="휴먼아미체"/>
                <a:cs typeface="휴먼아미체"/>
              </a:rPr>
              <a:t>알아본다</a:t>
            </a:r>
            <a:r>
              <a:rPr sz="2400" spc="58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2016688"/>
            <a:ext cx="233172" cy="2316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906479" y="2059775"/>
            <a:ext cx="1816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6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6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-225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dirty="0">
                <a:solidFill>
                  <a:srgbClr val="585858"/>
                </a:solidFill>
                <a:latin typeface="한컴산뜻돋움"/>
                <a:cs typeface="한컴산뜻돋움"/>
              </a:rPr>
              <a:t>&amp;</a:t>
            </a:r>
            <a:r>
              <a:rPr sz="1050" spc="-4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어문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405" dirty="0">
                <a:solidFill>
                  <a:srgbClr val="585858"/>
                </a:solidFill>
                <a:latin typeface="휴먼아미체"/>
                <a:cs typeface="휴먼아미체"/>
              </a:rPr>
              <a:t>교수자</a:t>
            </a:r>
            <a:r>
              <a:rPr sz="1050" spc="-22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245" dirty="0">
                <a:solidFill>
                  <a:srgbClr val="585858"/>
                </a:solidFill>
                <a:latin typeface="휴먼아미체"/>
                <a:cs typeface="휴먼아미체"/>
              </a:rPr>
              <a:t>자체제작</a:t>
            </a:r>
            <a:endParaRPr sz="1050">
              <a:latin typeface="휴먼아미체"/>
              <a:cs typeface="휴먼아미체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3015" y="2054787"/>
            <a:ext cx="219455" cy="21945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928359" y="2489128"/>
            <a:ext cx="5692140" cy="3950335"/>
            <a:chOff x="5928359" y="1972056"/>
            <a:chExt cx="5692140" cy="39503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1511" y="5535167"/>
              <a:ext cx="5580887" cy="3872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8359" y="1972056"/>
              <a:ext cx="5692139" cy="358038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D57172-0F8B-2000-4CD1-85C1592C0269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 선언 방법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508" y="541019"/>
              <a:ext cx="11632690" cy="63169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4203" y="4957571"/>
              <a:ext cx="5987796" cy="17590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6248" y="793036"/>
            <a:ext cx="3552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나만의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마우스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커서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5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만들기</a:t>
            </a:r>
            <a:endParaRPr sz="2400">
              <a:latin typeface="나눔고딕 ExtraBold"/>
              <a:cs typeface="나눔고딕 Extra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3911" y="5484876"/>
            <a:ext cx="3921251" cy="2504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7225" y="1477619"/>
            <a:ext cx="7474584" cy="5329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0" dirty="0">
                <a:latin typeface="한컴산뜻돋움"/>
                <a:cs typeface="한컴산뜻돋움"/>
              </a:rPr>
              <a:t>&lt;STYLE&gt;</a:t>
            </a:r>
            <a:endParaRPr sz="2300">
              <a:latin typeface="한컴산뜻돋움"/>
              <a:cs typeface="한컴산뜻돋움"/>
            </a:endParaRPr>
          </a:p>
          <a:p>
            <a:pPr marL="12700" marR="1776730" indent="-635">
              <a:lnSpc>
                <a:spcPct val="100000"/>
              </a:lnSpc>
            </a:pPr>
            <a:r>
              <a:rPr sz="2300" dirty="0">
                <a:latin typeface="한컴산뜻돋움"/>
                <a:cs typeface="한컴산뜻돋움"/>
              </a:rPr>
              <a:t>DIV{</a:t>
            </a:r>
            <a:r>
              <a:rPr sz="2300" spc="-90" dirty="0">
                <a:latin typeface="한컴산뜻돋움"/>
                <a:cs typeface="한컴산뜻돋움"/>
              </a:rPr>
              <a:t> </a:t>
            </a:r>
            <a:r>
              <a:rPr sz="2300" dirty="0">
                <a:solidFill>
                  <a:srgbClr val="00AFEF"/>
                </a:solidFill>
                <a:latin typeface="한컴산뜻돋움"/>
                <a:cs typeface="한컴산뜻돋움"/>
              </a:rPr>
              <a:t>cursor:</a:t>
            </a:r>
            <a:r>
              <a:rPr sz="2300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3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url(mouse_cursor2.cur),</a:t>
            </a:r>
            <a:r>
              <a:rPr sz="2300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3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auto</a:t>
            </a:r>
            <a:r>
              <a:rPr sz="23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; </a:t>
            </a:r>
            <a:r>
              <a:rPr sz="2300" spc="-10" dirty="0">
                <a:latin typeface="한컴산뜻돋움"/>
                <a:cs typeface="한컴산뜻돋움"/>
              </a:rPr>
              <a:t>background:</a:t>
            </a:r>
            <a:r>
              <a:rPr sz="2300" spc="-100" dirty="0">
                <a:latin typeface="한컴산뜻돋움"/>
                <a:cs typeface="한컴산뜻돋움"/>
              </a:rPr>
              <a:t> </a:t>
            </a:r>
            <a:r>
              <a:rPr sz="2300" spc="-10" dirty="0">
                <a:latin typeface="한컴산뜻돋움"/>
                <a:cs typeface="한컴산뜻돋움"/>
              </a:rPr>
              <a:t>url(clock.jpg)</a:t>
            </a:r>
            <a:r>
              <a:rPr sz="23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2300" spc="-90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300" spc="-10" dirty="0">
                <a:latin typeface="한컴산뜻돋움"/>
                <a:cs typeface="한컴산뜻돋움"/>
              </a:rPr>
              <a:t>#cccccc</a:t>
            </a:r>
            <a:r>
              <a:rPr sz="23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; </a:t>
            </a:r>
            <a:r>
              <a:rPr sz="2300" spc="-10" dirty="0">
                <a:latin typeface="한컴산뜻돋움"/>
                <a:cs typeface="한컴산뜻돋움"/>
              </a:rPr>
              <a:t>border:</a:t>
            </a:r>
            <a:r>
              <a:rPr sz="2300" spc="-120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5px</a:t>
            </a:r>
            <a:r>
              <a:rPr sz="2300" spc="-95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solid</a:t>
            </a:r>
            <a:r>
              <a:rPr sz="2300" spc="-100" dirty="0">
                <a:latin typeface="한컴산뜻돋움"/>
                <a:cs typeface="한컴산뜻돋움"/>
              </a:rPr>
              <a:t> </a:t>
            </a:r>
            <a:r>
              <a:rPr sz="2300" spc="-10" dirty="0">
                <a:latin typeface="한컴산뜻돋움"/>
                <a:cs typeface="한컴산뜻돋움"/>
              </a:rPr>
              <a:t>rgba(55,00,77,0.2)</a:t>
            </a:r>
            <a:r>
              <a:rPr sz="2300" spc="-120" dirty="0">
                <a:latin typeface="한컴산뜻돋움"/>
                <a:cs typeface="한컴산뜻돋움"/>
              </a:rPr>
              <a:t> </a:t>
            </a:r>
            <a:r>
              <a:rPr sz="2300" spc="-50" dirty="0">
                <a:solidFill>
                  <a:srgbClr val="FF0000"/>
                </a:solidFill>
                <a:latin typeface="한컴산뜻돋움"/>
                <a:cs typeface="한컴산뜻돋움"/>
              </a:rPr>
              <a:t>; </a:t>
            </a:r>
            <a:r>
              <a:rPr sz="2300" dirty="0">
                <a:latin typeface="한컴산뜻돋움"/>
                <a:cs typeface="한컴산뜻돋움"/>
              </a:rPr>
              <a:t>width:</a:t>
            </a:r>
            <a:r>
              <a:rPr sz="2300" spc="-114" dirty="0"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500</a:t>
            </a:r>
            <a:r>
              <a:rPr sz="230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r>
              <a:rPr sz="2300" spc="-114" dirty="0">
                <a:solidFill>
                  <a:srgbClr val="FF0000"/>
                </a:solidFill>
                <a:latin typeface="한컴산뜻돋움"/>
                <a:cs typeface="한컴산뜻돋움"/>
              </a:rPr>
              <a:t> </a:t>
            </a:r>
            <a:r>
              <a:rPr sz="2300" dirty="0">
                <a:latin typeface="한컴산뜻돋움"/>
                <a:cs typeface="한컴산뜻돋움"/>
              </a:rPr>
              <a:t>height:</a:t>
            </a:r>
            <a:r>
              <a:rPr sz="2300" spc="-105" dirty="0">
                <a:latin typeface="한컴산뜻돋움"/>
                <a:cs typeface="한컴산뜻돋움"/>
              </a:rPr>
              <a:t> </a:t>
            </a:r>
            <a:r>
              <a:rPr sz="2300" spc="-20" dirty="0">
                <a:latin typeface="한컴산뜻돋움"/>
                <a:cs typeface="한컴산뜻돋움"/>
              </a:rPr>
              <a:t>300</a:t>
            </a:r>
            <a:r>
              <a:rPr sz="2300" spc="-2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latin typeface="한컴산뜻돋움"/>
                <a:cs typeface="한컴산뜻돋움"/>
              </a:rPr>
              <a:t>}</a:t>
            </a:r>
            <a:endParaRPr sz="2300">
              <a:latin typeface="한컴산뜻돋움"/>
              <a:cs typeface="한컴산뜻돋움"/>
            </a:endParaRPr>
          </a:p>
          <a:p>
            <a:pPr marL="12700" marR="4751070">
              <a:lnSpc>
                <a:spcPct val="100000"/>
              </a:lnSpc>
            </a:pPr>
            <a:r>
              <a:rPr sz="2300" spc="-10" dirty="0">
                <a:latin typeface="한컴산뜻돋움"/>
                <a:cs typeface="한컴산뜻돋움"/>
              </a:rPr>
              <a:t>P{margin-top:30px</a:t>
            </a:r>
            <a:r>
              <a:rPr sz="23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; </a:t>
            </a:r>
            <a:r>
              <a:rPr sz="2300" spc="-10" dirty="0">
                <a:latin typeface="한컴산뜻돋움"/>
                <a:cs typeface="한컴산뜻돋움"/>
              </a:rPr>
              <a:t>text-</a:t>
            </a:r>
            <a:r>
              <a:rPr sz="2300" dirty="0">
                <a:latin typeface="한컴산뜻돋움"/>
                <a:cs typeface="한컴산뜻돋움"/>
              </a:rPr>
              <a:t>align:</a:t>
            </a:r>
            <a:r>
              <a:rPr sz="2300" spc="-100" dirty="0">
                <a:latin typeface="한컴산뜻돋움"/>
                <a:cs typeface="한컴산뜻돋움"/>
              </a:rPr>
              <a:t> </a:t>
            </a:r>
            <a:r>
              <a:rPr sz="2300" spc="-10" dirty="0">
                <a:latin typeface="한컴산뜻돋움"/>
                <a:cs typeface="한컴산뜻돋움"/>
              </a:rPr>
              <a:t>center</a:t>
            </a:r>
            <a:r>
              <a:rPr sz="23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; </a:t>
            </a:r>
            <a:r>
              <a:rPr sz="2300" spc="-10" dirty="0">
                <a:latin typeface="한컴산뜻돋움"/>
                <a:cs typeface="한컴산뜻돋움"/>
              </a:rPr>
              <a:t>font-</a:t>
            </a:r>
            <a:r>
              <a:rPr sz="2300" dirty="0">
                <a:latin typeface="한컴산뜻돋움"/>
                <a:cs typeface="한컴산뜻돋움"/>
              </a:rPr>
              <a:t>size:</a:t>
            </a:r>
            <a:r>
              <a:rPr sz="2300" spc="-120" dirty="0">
                <a:latin typeface="한컴산뜻돋움"/>
                <a:cs typeface="한컴산뜻돋움"/>
              </a:rPr>
              <a:t> </a:t>
            </a:r>
            <a:r>
              <a:rPr sz="2300" spc="-10" dirty="0">
                <a:latin typeface="한컴산뜻돋움"/>
                <a:cs typeface="한컴산뜻돋움"/>
              </a:rPr>
              <a:t>24px</a:t>
            </a:r>
            <a:r>
              <a:rPr sz="23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;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latin typeface="한컴산뜻돋움"/>
                <a:cs typeface="한컴산뜻돋움"/>
              </a:rPr>
              <a:t>}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300" spc="-10" dirty="0">
                <a:latin typeface="한컴산뜻돋움"/>
                <a:cs typeface="한컴산뜻돋움"/>
              </a:rPr>
              <a:t>&lt;/STYLE&gt;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300" spc="-10" dirty="0">
                <a:latin typeface="한컴산뜻돋움"/>
                <a:cs typeface="한컴산뜻돋움"/>
              </a:rPr>
              <a:t>&lt;DIV&gt;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300" spc="-70" dirty="0">
                <a:latin typeface="한컴산뜻돋움"/>
                <a:cs typeface="한컴산뜻돋움"/>
              </a:rPr>
              <a:t>&lt;P&gt;</a:t>
            </a:r>
            <a:r>
              <a:rPr sz="2300" spc="-70" dirty="0">
                <a:latin typeface="휴먼엑스포"/>
                <a:cs typeface="휴먼엑스포"/>
              </a:rPr>
              <a:t>이</a:t>
            </a:r>
            <a:r>
              <a:rPr sz="2300" spc="-420" dirty="0">
                <a:latin typeface="휴먼엑스포"/>
                <a:cs typeface="휴먼엑스포"/>
              </a:rPr>
              <a:t> </a:t>
            </a:r>
            <a:r>
              <a:rPr sz="2300" spc="-260" dirty="0">
                <a:latin typeface="휴먼엑스포"/>
                <a:cs typeface="휴먼엑스포"/>
              </a:rPr>
              <a:t>곳에</a:t>
            </a:r>
            <a:r>
              <a:rPr sz="2300" spc="-409" dirty="0">
                <a:latin typeface="휴먼엑스포"/>
                <a:cs typeface="휴먼엑스포"/>
              </a:rPr>
              <a:t> </a:t>
            </a:r>
            <a:r>
              <a:rPr sz="2300" spc="-260" dirty="0">
                <a:latin typeface="휴먼엑스포"/>
                <a:cs typeface="휴먼엑스포"/>
              </a:rPr>
              <a:t>마우스를</a:t>
            </a:r>
            <a:r>
              <a:rPr sz="2300" spc="-409" dirty="0">
                <a:latin typeface="휴먼엑스포"/>
                <a:cs typeface="휴먼엑스포"/>
              </a:rPr>
              <a:t> </a:t>
            </a:r>
            <a:r>
              <a:rPr sz="2300" spc="-260" dirty="0">
                <a:latin typeface="휴먼엑스포"/>
                <a:cs typeface="휴먼엑스포"/>
              </a:rPr>
              <a:t>올려</a:t>
            </a:r>
            <a:r>
              <a:rPr sz="2300" spc="-395" dirty="0">
                <a:latin typeface="휴먼엑스포"/>
                <a:cs typeface="휴먼엑스포"/>
              </a:rPr>
              <a:t> </a:t>
            </a:r>
            <a:r>
              <a:rPr sz="2300" spc="-10" dirty="0">
                <a:latin typeface="휴먼엑스포"/>
                <a:cs typeface="휴먼엑스포"/>
              </a:rPr>
              <a:t>보세요</a:t>
            </a:r>
            <a:r>
              <a:rPr sz="2300" spc="-10" dirty="0">
                <a:latin typeface="한컴산뜻돋움"/>
                <a:cs typeface="한컴산뜻돋움"/>
              </a:rPr>
              <a:t>.&lt;/P&gt;</a:t>
            </a:r>
            <a:endParaRPr sz="23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300" spc="-10" dirty="0">
                <a:latin typeface="한컴산뜻돋움"/>
                <a:cs typeface="한컴산뜻돋움"/>
              </a:rPr>
              <a:t>&lt;/DIV&gt;</a:t>
            </a:r>
            <a:endParaRPr sz="2300">
              <a:latin typeface="한컴산뜻돋움"/>
              <a:cs typeface="한컴산뜻돋움"/>
            </a:endParaRPr>
          </a:p>
          <a:p>
            <a:pPr marL="257175">
              <a:lnSpc>
                <a:spcPct val="100000"/>
              </a:lnSpc>
              <a:spcBef>
                <a:spcPts val="414"/>
              </a:spcBef>
            </a:pP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75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26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</a:rPr>
              <a:t>https://image.freepik.com/free-photo/top-view-vintage-clock-with-pink-background_23-2148236778.jpg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08303" y="3087623"/>
            <a:ext cx="10190480" cy="3747770"/>
            <a:chOff x="908303" y="3087623"/>
            <a:chExt cx="10190480" cy="374777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303" y="6615683"/>
              <a:ext cx="219455" cy="2194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6292" y="3087623"/>
              <a:ext cx="4131017" cy="24032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49484" y="4379975"/>
              <a:ext cx="353567" cy="4008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098" y="4843171"/>
              <a:ext cx="684576" cy="180896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643049" y="4863552"/>
              <a:ext cx="247650" cy="677545"/>
            </a:xfrm>
            <a:custGeom>
              <a:avLst/>
              <a:gdLst/>
              <a:ahLst/>
              <a:cxnLst/>
              <a:rect l="l" t="t" r="r" b="b"/>
              <a:pathLst>
                <a:path w="247650" h="677545">
                  <a:moveTo>
                    <a:pt x="49682" y="0"/>
                  </a:moveTo>
                  <a:lnTo>
                    <a:pt x="2717" y="25222"/>
                  </a:lnTo>
                  <a:lnTo>
                    <a:pt x="209829" y="314540"/>
                  </a:lnTo>
                  <a:lnTo>
                    <a:pt x="64058" y="290398"/>
                  </a:lnTo>
                  <a:lnTo>
                    <a:pt x="0" y="677227"/>
                  </a:lnTo>
                  <a:lnTo>
                    <a:pt x="105930" y="325564"/>
                  </a:lnTo>
                  <a:lnTo>
                    <a:pt x="247408" y="368185"/>
                  </a:lnTo>
                  <a:lnTo>
                    <a:pt x="4968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6835" y="4830995"/>
              <a:ext cx="761653" cy="17979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606252" y="4820994"/>
              <a:ext cx="355600" cy="647065"/>
            </a:xfrm>
            <a:custGeom>
              <a:avLst/>
              <a:gdLst/>
              <a:ahLst/>
              <a:cxnLst/>
              <a:rect l="l" t="t" r="r" b="b"/>
              <a:pathLst>
                <a:path w="355600" h="647064">
                  <a:moveTo>
                    <a:pt x="34124" y="0"/>
                  </a:moveTo>
                  <a:lnTo>
                    <a:pt x="0" y="40944"/>
                  </a:lnTo>
                  <a:lnTo>
                    <a:pt x="300266" y="231838"/>
                  </a:lnTo>
                  <a:lnTo>
                    <a:pt x="156032" y="263956"/>
                  </a:lnTo>
                  <a:lnTo>
                    <a:pt x="241261" y="646671"/>
                  </a:lnTo>
                  <a:lnTo>
                    <a:pt x="208026" y="280911"/>
                  </a:lnTo>
                  <a:lnTo>
                    <a:pt x="355168" y="267538"/>
                  </a:lnTo>
                  <a:lnTo>
                    <a:pt x="3412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213774" y="6046577"/>
            <a:ext cx="17221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645" marR="5080" indent="-57658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latin typeface="나눔고딕 ExtraBold"/>
                <a:cs typeface="나눔고딕 ExtraBold"/>
              </a:rPr>
              <a:t>마우스</a:t>
            </a:r>
            <a:r>
              <a:rPr sz="2400" b="1" spc="-125" dirty="0">
                <a:latin typeface="나눔고딕 ExtraBold"/>
                <a:cs typeface="나눔고딕 ExtraBold"/>
              </a:rPr>
              <a:t> </a:t>
            </a:r>
            <a:r>
              <a:rPr sz="2400" b="1" spc="-114" dirty="0">
                <a:latin typeface="나눔고딕 ExtraBold"/>
                <a:cs typeface="나눔고딕 ExtraBold"/>
              </a:rPr>
              <a:t>커서의 </a:t>
            </a:r>
            <a:r>
              <a:rPr sz="2400" b="1" spc="-25" dirty="0">
                <a:latin typeface="나눔고딕 ExtraBold"/>
                <a:cs typeface="나눔고딕 ExtraBold"/>
              </a:rPr>
              <a:t>차이</a:t>
            </a:r>
            <a:endParaRPr sz="2400">
              <a:latin typeface="나눔고딕 ExtraBold"/>
              <a:cs typeface="나눔고딕 Extra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224771" y="4219955"/>
            <a:ext cx="1722120" cy="757555"/>
            <a:chOff x="9224771" y="4219955"/>
            <a:chExt cx="1722120" cy="757555"/>
          </a:xfrm>
        </p:grpSpPr>
        <p:sp>
          <p:nvSpPr>
            <p:cNvPr id="19" name="object 19"/>
            <p:cNvSpPr/>
            <p:nvPr/>
          </p:nvSpPr>
          <p:spPr>
            <a:xfrm>
              <a:off x="9243821" y="4239005"/>
              <a:ext cx="733425" cy="719455"/>
            </a:xfrm>
            <a:custGeom>
              <a:avLst/>
              <a:gdLst/>
              <a:ahLst/>
              <a:cxnLst/>
              <a:rect l="l" t="t" r="r" b="b"/>
              <a:pathLst>
                <a:path w="733425" h="719454">
                  <a:moveTo>
                    <a:pt x="0" y="359664"/>
                  </a:moveTo>
                  <a:lnTo>
                    <a:pt x="3345" y="310858"/>
                  </a:lnTo>
                  <a:lnTo>
                    <a:pt x="13092" y="264049"/>
                  </a:lnTo>
                  <a:lnTo>
                    <a:pt x="28803" y="219664"/>
                  </a:lnTo>
                  <a:lnTo>
                    <a:pt x="50040" y="178133"/>
                  </a:lnTo>
                  <a:lnTo>
                    <a:pt x="76369" y="139882"/>
                  </a:lnTo>
                  <a:lnTo>
                    <a:pt x="107351" y="105341"/>
                  </a:lnTo>
                  <a:lnTo>
                    <a:pt x="142550" y="74939"/>
                  </a:lnTo>
                  <a:lnTo>
                    <a:pt x="181530" y="49103"/>
                  </a:lnTo>
                  <a:lnTo>
                    <a:pt x="223854" y="28263"/>
                  </a:lnTo>
                  <a:lnTo>
                    <a:pt x="269085" y="12847"/>
                  </a:lnTo>
                  <a:lnTo>
                    <a:pt x="316786" y="3283"/>
                  </a:lnTo>
                  <a:lnTo>
                    <a:pt x="366522" y="0"/>
                  </a:lnTo>
                  <a:lnTo>
                    <a:pt x="416257" y="3283"/>
                  </a:lnTo>
                  <a:lnTo>
                    <a:pt x="463958" y="12847"/>
                  </a:lnTo>
                  <a:lnTo>
                    <a:pt x="509189" y="28263"/>
                  </a:lnTo>
                  <a:lnTo>
                    <a:pt x="551513" y="49103"/>
                  </a:lnTo>
                  <a:lnTo>
                    <a:pt x="590493" y="74939"/>
                  </a:lnTo>
                  <a:lnTo>
                    <a:pt x="625692" y="105341"/>
                  </a:lnTo>
                  <a:lnTo>
                    <a:pt x="656674" y="139882"/>
                  </a:lnTo>
                  <a:lnTo>
                    <a:pt x="683003" y="178133"/>
                  </a:lnTo>
                  <a:lnTo>
                    <a:pt x="704240" y="219664"/>
                  </a:lnTo>
                  <a:lnTo>
                    <a:pt x="719951" y="264049"/>
                  </a:lnTo>
                  <a:lnTo>
                    <a:pt x="729698" y="310858"/>
                  </a:lnTo>
                  <a:lnTo>
                    <a:pt x="733044" y="359664"/>
                  </a:lnTo>
                  <a:lnTo>
                    <a:pt x="729698" y="408469"/>
                  </a:lnTo>
                  <a:lnTo>
                    <a:pt x="719951" y="455278"/>
                  </a:lnTo>
                  <a:lnTo>
                    <a:pt x="704240" y="499663"/>
                  </a:lnTo>
                  <a:lnTo>
                    <a:pt x="683003" y="541194"/>
                  </a:lnTo>
                  <a:lnTo>
                    <a:pt x="656674" y="579445"/>
                  </a:lnTo>
                  <a:lnTo>
                    <a:pt x="625692" y="613986"/>
                  </a:lnTo>
                  <a:lnTo>
                    <a:pt x="590493" y="644388"/>
                  </a:lnTo>
                  <a:lnTo>
                    <a:pt x="551513" y="670224"/>
                  </a:lnTo>
                  <a:lnTo>
                    <a:pt x="509189" y="691064"/>
                  </a:lnTo>
                  <a:lnTo>
                    <a:pt x="463958" y="706480"/>
                  </a:lnTo>
                  <a:lnTo>
                    <a:pt x="416257" y="716044"/>
                  </a:lnTo>
                  <a:lnTo>
                    <a:pt x="366522" y="719328"/>
                  </a:lnTo>
                  <a:lnTo>
                    <a:pt x="316786" y="716044"/>
                  </a:lnTo>
                  <a:lnTo>
                    <a:pt x="269085" y="706480"/>
                  </a:lnTo>
                  <a:lnTo>
                    <a:pt x="223854" y="691064"/>
                  </a:lnTo>
                  <a:lnTo>
                    <a:pt x="181530" y="670224"/>
                  </a:lnTo>
                  <a:lnTo>
                    <a:pt x="142550" y="644388"/>
                  </a:lnTo>
                  <a:lnTo>
                    <a:pt x="107351" y="613986"/>
                  </a:lnTo>
                  <a:lnTo>
                    <a:pt x="76369" y="579445"/>
                  </a:lnTo>
                  <a:lnTo>
                    <a:pt x="50040" y="541194"/>
                  </a:lnTo>
                  <a:lnTo>
                    <a:pt x="28803" y="499663"/>
                  </a:lnTo>
                  <a:lnTo>
                    <a:pt x="13092" y="455278"/>
                  </a:lnTo>
                  <a:lnTo>
                    <a:pt x="3345" y="408469"/>
                  </a:lnTo>
                  <a:lnTo>
                    <a:pt x="0" y="35966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194797" y="4239005"/>
              <a:ext cx="733425" cy="719455"/>
            </a:xfrm>
            <a:custGeom>
              <a:avLst/>
              <a:gdLst/>
              <a:ahLst/>
              <a:cxnLst/>
              <a:rect l="l" t="t" r="r" b="b"/>
              <a:pathLst>
                <a:path w="733425" h="719454">
                  <a:moveTo>
                    <a:pt x="0" y="359664"/>
                  </a:moveTo>
                  <a:lnTo>
                    <a:pt x="3345" y="310858"/>
                  </a:lnTo>
                  <a:lnTo>
                    <a:pt x="13092" y="264049"/>
                  </a:lnTo>
                  <a:lnTo>
                    <a:pt x="28803" y="219664"/>
                  </a:lnTo>
                  <a:lnTo>
                    <a:pt x="50040" y="178133"/>
                  </a:lnTo>
                  <a:lnTo>
                    <a:pt x="76369" y="139882"/>
                  </a:lnTo>
                  <a:lnTo>
                    <a:pt x="107351" y="105341"/>
                  </a:lnTo>
                  <a:lnTo>
                    <a:pt x="142550" y="74939"/>
                  </a:lnTo>
                  <a:lnTo>
                    <a:pt x="181530" y="49103"/>
                  </a:lnTo>
                  <a:lnTo>
                    <a:pt x="223854" y="28263"/>
                  </a:lnTo>
                  <a:lnTo>
                    <a:pt x="269085" y="12847"/>
                  </a:lnTo>
                  <a:lnTo>
                    <a:pt x="316786" y="3283"/>
                  </a:lnTo>
                  <a:lnTo>
                    <a:pt x="366522" y="0"/>
                  </a:lnTo>
                  <a:lnTo>
                    <a:pt x="416257" y="3283"/>
                  </a:lnTo>
                  <a:lnTo>
                    <a:pt x="463958" y="12847"/>
                  </a:lnTo>
                  <a:lnTo>
                    <a:pt x="509189" y="28263"/>
                  </a:lnTo>
                  <a:lnTo>
                    <a:pt x="551513" y="49103"/>
                  </a:lnTo>
                  <a:lnTo>
                    <a:pt x="590493" y="74939"/>
                  </a:lnTo>
                  <a:lnTo>
                    <a:pt x="625692" y="105341"/>
                  </a:lnTo>
                  <a:lnTo>
                    <a:pt x="656674" y="139882"/>
                  </a:lnTo>
                  <a:lnTo>
                    <a:pt x="683003" y="178133"/>
                  </a:lnTo>
                  <a:lnTo>
                    <a:pt x="704240" y="219664"/>
                  </a:lnTo>
                  <a:lnTo>
                    <a:pt x="719951" y="264049"/>
                  </a:lnTo>
                  <a:lnTo>
                    <a:pt x="729698" y="310858"/>
                  </a:lnTo>
                  <a:lnTo>
                    <a:pt x="733044" y="359664"/>
                  </a:lnTo>
                  <a:lnTo>
                    <a:pt x="729698" y="408469"/>
                  </a:lnTo>
                  <a:lnTo>
                    <a:pt x="719951" y="455278"/>
                  </a:lnTo>
                  <a:lnTo>
                    <a:pt x="704240" y="499663"/>
                  </a:lnTo>
                  <a:lnTo>
                    <a:pt x="683003" y="541194"/>
                  </a:lnTo>
                  <a:lnTo>
                    <a:pt x="656674" y="579445"/>
                  </a:lnTo>
                  <a:lnTo>
                    <a:pt x="625692" y="613986"/>
                  </a:lnTo>
                  <a:lnTo>
                    <a:pt x="590493" y="644388"/>
                  </a:lnTo>
                  <a:lnTo>
                    <a:pt x="551513" y="670224"/>
                  </a:lnTo>
                  <a:lnTo>
                    <a:pt x="509189" y="691064"/>
                  </a:lnTo>
                  <a:lnTo>
                    <a:pt x="463958" y="706480"/>
                  </a:lnTo>
                  <a:lnTo>
                    <a:pt x="416257" y="716044"/>
                  </a:lnTo>
                  <a:lnTo>
                    <a:pt x="366522" y="719328"/>
                  </a:lnTo>
                  <a:lnTo>
                    <a:pt x="316786" y="716044"/>
                  </a:lnTo>
                  <a:lnTo>
                    <a:pt x="269085" y="706480"/>
                  </a:lnTo>
                  <a:lnTo>
                    <a:pt x="223854" y="691064"/>
                  </a:lnTo>
                  <a:lnTo>
                    <a:pt x="181530" y="670224"/>
                  </a:lnTo>
                  <a:lnTo>
                    <a:pt x="142550" y="644388"/>
                  </a:lnTo>
                  <a:lnTo>
                    <a:pt x="107351" y="613986"/>
                  </a:lnTo>
                  <a:lnTo>
                    <a:pt x="76369" y="579445"/>
                  </a:lnTo>
                  <a:lnTo>
                    <a:pt x="50040" y="541194"/>
                  </a:lnTo>
                  <a:lnTo>
                    <a:pt x="28803" y="499663"/>
                  </a:lnTo>
                  <a:lnTo>
                    <a:pt x="13092" y="455278"/>
                  </a:lnTo>
                  <a:lnTo>
                    <a:pt x="3345" y="408469"/>
                  </a:lnTo>
                  <a:lnTo>
                    <a:pt x="0" y="35966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7ABE16C-46D9-902E-3E7D-AE9FB273C8AC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마우스 커서 관련 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2652C7-F6A6-7A28-F01C-3DF25C199523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마우스 커서 관련 팁</a:t>
            </a: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5544DED8-B1CF-9D46-E1A9-99C2DF78E51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64563"/>
            <a:ext cx="233172" cy="233172"/>
          </a:xfrm>
          <a:prstGeom prst="rect">
            <a:avLst/>
          </a:prstGeom>
        </p:spPr>
      </p:pic>
      <p:grpSp>
        <p:nvGrpSpPr>
          <p:cNvPr id="9" name="object 6">
            <a:extLst>
              <a:ext uri="{FF2B5EF4-FFF2-40B4-BE49-F238E27FC236}">
                <a16:creationId xmlns:a16="http://schemas.microsoft.com/office/drawing/2014/main" id="{A6D3249B-2DF5-A81B-321B-AB73D9800576}"/>
              </a:ext>
            </a:extLst>
          </p:cNvPr>
          <p:cNvGrpSpPr/>
          <p:nvPr/>
        </p:nvGrpSpPr>
        <p:grpSpPr>
          <a:xfrm>
            <a:off x="6444996" y="3896867"/>
            <a:ext cx="4273550" cy="1127760"/>
            <a:chOff x="6444996" y="3896867"/>
            <a:chExt cx="4273550" cy="1127760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8C295A83-DE36-CC2E-D045-89A06203AA51}"/>
                </a:ext>
              </a:extLst>
            </p:cNvPr>
            <p:cNvSpPr/>
            <p:nvPr/>
          </p:nvSpPr>
          <p:spPr>
            <a:xfrm>
              <a:off x="7272528" y="4014215"/>
              <a:ext cx="2133600" cy="1010919"/>
            </a:xfrm>
            <a:custGeom>
              <a:avLst/>
              <a:gdLst/>
              <a:ahLst/>
              <a:cxnLst/>
              <a:rect l="l" t="t" r="r" b="b"/>
              <a:pathLst>
                <a:path w="2133600" h="1010920">
                  <a:moveTo>
                    <a:pt x="1941245" y="0"/>
                  </a:moveTo>
                  <a:lnTo>
                    <a:pt x="0" y="0"/>
                  </a:lnTo>
                  <a:lnTo>
                    <a:pt x="0" y="1010411"/>
                  </a:lnTo>
                  <a:lnTo>
                    <a:pt x="2133600" y="1010411"/>
                  </a:lnTo>
                  <a:lnTo>
                    <a:pt x="1941245" y="0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44DBE929-7026-095C-AB12-5C93ABAFDB0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996" y="3896867"/>
              <a:ext cx="827531" cy="1127759"/>
            </a:xfrm>
            <a:prstGeom prst="rect">
              <a:avLst/>
            </a:prstGeom>
          </p:spPr>
        </p:pic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189C7CCD-2AA9-71DB-60B8-19E7E761C8A9}"/>
                </a:ext>
              </a:extLst>
            </p:cNvPr>
            <p:cNvSpPr/>
            <p:nvPr/>
          </p:nvSpPr>
          <p:spPr>
            <a:xfrm>
              <a:off x="7190230" y="3896867"/>
              <a:ext cx="3528060" cy="1127760"/>
            </a:xfrm>
            <a:custGeom>
              <a:avLst/>
              <a:gdLst/>
              <a:ahLst/>
              <a:cxnLst/>
              <a:rect l="l" t="t" r="r" b="b"/>
              <a:pathLst>
                <a:path w="3528059" h="1127760">
                  <a:moveTo>
                    <a:pt x="3209988" y="0"/>
                  </a:moveTo>
                  <a:lnTo>
                    <a:pt x="0" y="0"/>
                  </a:lnTo>
                  <a:lnTo>
                    <a:pt x="0" y="1127759"/>
                  </a:lnTo>
                  <a:lnTo>
                    <a:pt x="3528060" y="1127759"/>
                  </a:lnTo>
                  <a:lnTo>
                    <a:pt x="3209988" y="0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DA7B8607-41A0-9179-C18E-4476B369A0F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00" y="4059935"/>
              <a:ext cx="761987" cy="761999"/>
            </a:xfrm>
            <a:prstGeom prst="rect">
              <a:avLst/>
            </a:prstGeom>
          </p:spPr>
        </p:pic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C3E93654-5A1F-AE42-4051-ACB667F26D91}"/>
              </a:ext>
            </a:extLst>
          </p:cNvPr>
          <p:cNvSpPr txBox="1"/>
          <p:nvPr/>
        </p:nvSpPr>
        <p:spPr>
          <a:xfrm>
            <a:off x="62410" y="948123"/>
            <a:ext cx="10988675" cy="4644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9584">
              <a:lnSpc>
                <a:spcPct val="100000"/>
              </a:lnSpc>
              <a:spcBef>
                <a:spcPts val="271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나만의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마우스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커서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만들기</a:t>
            </a:r>
            <a:endParaRPr sz="2400" dirty="0">
              <a:latin typeface="나눔고딕 ExtraBold"/>
              <a:cs typeface="나눔고딕 ExtraBold"/>
            </a:endParaRPr>
          </a:p>
          <a:p>
            <a:pPr marL="909319">
              <a:lnSpc>
                <a:spcPct val="100000"/>
              </a:lnSpc>
              <a:spcBef>
                <a:spcPts val="1005"/>
              </a:spcBef>
            </a:pPr>
            <a:r>
              <a:rPr sz="2400" spc="-270" dirty="0">
                <a:latin typeface="휴먼엑스포"/>
                <a:cs typeface="휴먼엑스포"/>
              </a:rPr>
              <a:t>마우스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커서를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임의로</a:t>
            </a:r>
            <a:r>
              <a:rPr sz="2400" spc="-39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제작하기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위해서는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3200" b="1" spc="-90" dirty="0">
                <a:solidFill>
                  <a:srgbClr val="0D0D0D"/>
                </a:solidFill>
                <a:latin typeface="나눔고딕 ExtraBold"/>
                <a:cs typeface="나눔고딕 ExtraBold"/>
              </a:rPr>
              <a:t>커서파일</a:t>
            </a:r>
            <a:r>
              <a:rPr sz="3200" b="1" spc="-90" dirty="0">
                <a:solidFill>
                  <a:srgbClr val="0D0D0D"/>
                </a:solidFill>
                <a:latin typeface="한컴산뜻돋움"/>
                <a:cs typeface="한컴산뜻돋움"/>
              </a:rPr>
              <a:t>(.cur)</a:t>
            </a:r>
            <a:r>
              <a:rPr sz="2400" spc="-90" dirty="0">
                <a:latin typeface="휴먼엑스포"/>
                <a:cs typeface="휴먼엑스포"/>
              </a:rPr>
              <a:t>을</a:t>
            </a:r>
            <a:r>
              <a:rPr sz="2400" spc="-44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만들어야</a:t>
            </a:r>
            <a:r>
              <a:rPr sz="2400" spc="-395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한다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909319" marR="22860">
              <a:lnSpc>
                <a:spcPct val="100000"/>
              </a:lnSpc>
              <a:spcBef>
                <a:spcPts val="80"/>
              </a:spcBef>
            </a:pPr>
            <a:r>
              <a:rPr sz="2400" spc="-265" dirty="0">
                <a:latin typeface="휴먼엑스포"/>
                <a:cs typeface="휴먼엑스포"/>
              </a:rPr>
              <a:t>이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커서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파일을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만들기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위해서는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여러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가지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방법이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있지만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114" dirty="0">
                <a:latin typeface="한컴산뜻돋움"/>
                <a:cs typeface="한컴산뜻돋움"/>
              </a:rPr>
              <a:t>PNG</a:t>
            </a:r>
            <a:r>
              <a:rPr sz="2400" spc="-114" dirty="0">
                <a:latin typeface="휴먼엑스포"/>
                <a:cs typeface="휴먼엑스포"/>
              </a:rPr>
              <a:t>포맷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이미지를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5" dirty="0">
                <a:latin typeface="휴먼엑스포"/>
                <a:cs typeface="휴먼엑스포"/>
              </a:rPr>
              <a:t>가지고 </a:t>
            </a:r>
            <a:r>
              <a:rPr sz="2400" spc="-270" dirty="0">
                <a:latin typeface="휴먼엑스포"/>
                <a:cs typeface="휴먼엑스포"/>
              </a:rPr>
              <a:t>커서파일로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변환작업을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거쳐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만드는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방법을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소개하고자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한다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909319" marR="5080">
              <a:lnSpc>
                <a:spcPct val="100000"/>
              </a:lnSpc>
            </a:pPr>
            <a:r>
              <a:rPr sz="2400" spc="-270" dirty="0">
                <a:latin typeface="휴먼엑스포"/>
                <a:cs typeface="휴먼엑스포"/>
              </a:rPr>
              <a:t>먼저는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포토샵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같은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이미지편집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프로그램에서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커서로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사용할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114" dirty="0">
                <a:latin typeface="한컴산뜻돋움"/>
                <a:cs typeface="한컴산뜻돋움"/>
              </a:rPr>
              <a:t>PNG</a:t>
            </a:r>
            <a:r>
              <a:rPr sz="2400" spc="-114" dirty="0">
                <a:latin typeface="휴먼엑스포"/>
                <a:cs typeface="휴먼엑스포"/>
              </a:rPr>
              <a:t>포맷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5" dirty="0">
                <a:latin typeface="휴먼엑스포"/>
                <a:cs typeface="휴먼엑스포"/>
              </a:rPr>
              <a:t>이미지</a:t>
            </a:r>
            <a:r>
              <a:rPr sz="2400" spc="600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한컴산뜻돋움"/>
                <a:cs typeface="한컴산뜻돋움"/>
              </a:rPr>
              <a:t>(</a:t>
            </a:r>
            <a:r>
              <a:rPr sz="2400" spc="-185" dirty="0">
                <a:latin typeface="휴먼엑스포"/>
                <a:cs typeface="휴먼엑스포"/>
              </a:rPr>
              <a:t>세로</a:t>
            </a:r>
            <a:r>
              <a:rPr sz="2400" spc="-40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크기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140" dirty="0">
                <a:latin typeface="한컴산뜻돋움"/>
                <a:cs typeface="한컴산뜻돋움"/>
              </a:rPr>
              <a:t>24</a:t>
            </a:r>
            <a:r>
              <a:rPr sz="2400" spc="-140" dirty="0">
                <a:latin typeface="휴먼엑스포"/>
                <a:cs typeface="휴먼엑스포"/>
              </a:rPr>
              <a:t>픽셀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10" dirty="0">
                <a:latin typeface="휴먼엑스포"/>
                <a:cs typeface="휴먼엑스포"/>
              </a:rPr>
              <a:t>정도</a:t>
            </a:r>
            <a:r>
              <a:rPr sz="2400" spc="-210" dirty="0">
                <a:latin typeface="한컴산뜻돋움"/>
                <a:cs typeface="한컴산뜻돋움"/>
              </a:rPr>
              <a:t>)</a:t>
            </a:r>
            <a:r>
              <a:rPr sz="2400" spc="-210" dirty="0">
                <a:latin typeface="휴먼엑스포"/>
                <a:cs typeface="휴먼엑스포"/>
              </a:rPr>
              <a:t>를</a:t>
            </a:r>
            <a:r>
              <a:rPr sz="2400" spc="-40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만들어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10" dirty="0">
                <a:latin typeface="휴먼엑스포"/>
                <a:cs typeface="휴먼엑스포"/>
              </a:rPr>
              <a:t>놓는다</a:t>
            </a:r>
            <a:r>
              <a:rPr sz="2400" spc="-210" dirty="0">
                <a:latin typeface="한컴산뜻돋움"/>
                <a:cs typeface="한컴산뜻돋움"/>
              </a:rPr>
              <a:t>.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아래의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CONVERTIO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파일변환</a:t>
            </a:r>
            <a:r>
              <a:rPr sz="2400" spc="-395" dirty="0">
                <a:latin typeface="휴먼엑스포"/>
                <a:cs typeface="휴먼엑스포"/>
              </a:rPr>
              <a:t> </a:t>
            </a:r>
            <a:r>
              <a:rPr sz="2400" spc="-290" dirty="0">
                <a:latin typeface="휴먼엑스포"/>
                <a:cs typeface="휴먼엑스포"/>
              </a:rPr>
              <a:t>사이트로 </a:t>
            </a:r>
            <a:r>
              <a:rPr sz="2400" spc="-270" dirty="0">
                <a:latin typeface="휴먼엑스포"/>
                <a:cs typeface="휴먼엑스포"/>
              </a:rPr>
              <a:t>가서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114" dirty="0">
                <a:latin typeface="한컴산뜻돋움"/>
                <a:cs typeface="한컴산뜻돋움"/>
              </a:rPr>
              <a:t>PNG</a:t>
            </a:r>
            <a:r>
              <a:rPr sz="2400" spc="-114" dirty="0">
                <a:latin typeface="휴먼엑스포"/>
                <a:cs typeface="휴먼엑스포"/>
              </a:rPr>
              <a:t>포맷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이미지를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커서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파일로</a:t>
            </a:r>
            <a:r>
              <a:rPr sz="2400" spc="-400" dirty="0">
                <a:latin typeface="휴먼엑스포"/>
                <a:cs typeface="휴먼엑스포"/>
              </a:rPr>
              <a:t> </a:t>
            </a:r>
            <a:r>
              <a:rPr sz="2400" spc="-20" dirty="0">
                <a:latin typeface="휴먼엑스포"/>
                <a:cs typeface="휴먼엑스포"/>
              </a:rPr>
              <a:t>변환한다</a:t>
            </a:r>
            <a:r>
              <a:rPr sz="2400" spc="-2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 dirty="0">
              <a:latin typeface="한컴산뜻돋움"/>
              <a:cs typeface="한컴산뜻돋움"/>
            </a:endParaRPr>
          </a:p>
          <a:p>
            <a:pPr marR="914400" algn="r">
              <a:lnSpc>
                <a:spcPts val="2045"/>
              </a:lnSpc>
            </a:pPr>
            <a:r>
              <a:rPr sz="1800" b="1" spc="1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CONVERTIO</a:t>
            </a:r>
            <a:r>
              <a:rPr sz="1800" b="1" spc="8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파일</a:t>
            </a:r>
            <a:endParaRPr sz="1800" dirty="0">
              <a:latin typeface="나눔고딕 ExtraBold"/>
              <a:cs typeface="나눔고딕 ExtraBold"/>
            </a:endParaRPr>
          </a:p>
          <a:p>
            <a:pPr marR="812165" algn="r">
              <a:lnSpc>
                <a:spcPts val="5165"/>
              </a:lnSpc>
            </a:pPr>
            <a:r>
              <a:rPr sz="4400" b="1" spc="-114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변환</a:t>
            </a:r>
            <a:r>
              <a:rPr sz="4400" b="1" spc="-5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4400" b="1" spc="-28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사이트</a:t>
            </a:r>
            <a:endParaRPr sz="4400" dirty="0">
              <a:latin typeface="나눔고딕 ExtraBold"/>
              <a:cs typeface="나눔고딕 ExtraBold"/>
            </a:endParaRPr>
          </a:p>
          <a:p>
            <a:pPr marL="7002145">
              <a:lnSpc>
                <a:spcPct val="100000"/>
              </a:lnSpc>
              <a:spcBef>
                <a:spcPts val="1614"/>
              </a:spcBef>
            </a:pPr>
            <a:r>
              <a:rPr sz="2800" b="1" spc="-75" dirty="0">
                <a:solidFill>
                  <a:srgbClr val="2F7B77"/>
                </a:solidFill>
                <a:latin typeface="나눔고딕 ExtraBold"/>
                <a:cs typeface="나눔고딕 ExtraBold"/>
              </a:rPr>
              <a:t>https://convertio.co/kr/</a:t>
            </a:r>
            <a:endParaRPr sz="2800" dirty="0">
              <a:latin typeface="나눔고딕 ExtraBold"/>
              <a:cs typeface="나눔고딕 ExtraBold"/>
            </a:endParaRPr>
          </a:p>
        </p:txBody>
      </p:sp>
      <p:grpSp>
        <p:nvGrpSpPr>
          <p:cNvPr id="15" name="object 12">
            <a:extLst>
              <a:ext uri="{FF2B5EF4-FFF2-40B4-BE49-F238E27FC236}">
                <a16:creationId xmlns:a16="http://schemas.microsoft.com/office/drawing/2014/main" id="{AA63DCEC-8069-3389-DBE0-C930D35AE4D8}"/>
              </a:ext>
            </a:extLst>
          </p:cNvPr>
          <p:cNvGrpSpPr/>
          <p:nvPr/>
        </p:nvGrpSpPr>
        <p:grpSpPr>
          <a:xfrm>
            <a:off x="1225195" y="3936533"/>
            <a:ext cx="4579874" cy="2812609"/>
            <a:chOff x="1455419" y="3752088"/>
            <a:chExt cx="5035550" cy="3092450"/>
          </a:xfrm>
        </p:grpSpPr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63362396-89E4-A584-9493-CC3E7C05E41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4375" y="3781044"/>
              <a:ext cx="4977383" cy="2729483"/>
            </a:xfrm>
            <a:prstGeom prst="rect">
              <a:avLst/>
            </a:prstGeom>
          </p:spPr>
        </p:pic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46AF3649-E2A0-ECA8-9D1B-F36EBC2DCF27}"/>
                </a:ext>
              </a:extLst>
            </p:cNvPr>
            <p:cNvSpPr/>
            <p:nvPr/>
          </p:nvSpPr>
          <p:spPr>
            <a:xfrm>
              <a:off x="1469897" y="3766566"/>
              <a:ext cx="5006340" cy="2758440"/>
            </a:xfrm>
            <a:custGeom>
              <a:avLst/>
              <a:gdLst/>
              <a:ahLst/>
              <a:cxnLst/>
              <a:rect l="l" t="t" r="r" b="b"/>
              <a:pathLst>
                <a:path w="5006340" h="2758440">
                  <a:moveTo>
                    <a:pt x="0" y="0"/>
                  </a:moveTo>
                  <a:lnTo>
                    <a:pt x="5006340" y="0"/>
                  </a:lnTo>
                  <a:lnTo>
                    <a:pt x="5006340" y="2758439"/>
                  </a:lnTo>
                  <a:lnTo>
                    <a:pt x="0" y="2758439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B6107DF3-6CCC-AFD4-86A8-BE396D43C21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719" y="6510527"/>
              <a:ext cx="4875275" cy="333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4385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64563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96924" y="2430792"/>
            <a:ext cx="8844280" cy="4282440"/>
            <a:chOff x="1296924" y="2430792"/>
            <a:chExt cx="8844280" cy="42824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632" y="2596908"/>
              <a:ext cx="7504175" cy="41163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3704" y="2791968"/>
              <a:ext cx="6915911" cy="35280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6520" y="6320028"/>
              <a:ext cx="6313931" cy="3319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0107" y="2430792"/>
              <a:ext cx="3853115" cy="3662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924" y="2514600"/>
              <a:ext cx="4644161" cy="2826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75120" y="2470405"/>
              <a:ext cx="3465829" cy="218440"/>
            </a:xfrm>
            <a:custGeom>
              <a:avLst/>
              <a:gdLst/>
              <a:ahLst/>
              <a:cxnLst/>
              <a:rect l="l" t="t" r="r" b="b"/>
              <a:pathLst>
                <a:path w="3465829" h="218439">
                  <a:moveTo>
                    <a:pt x="3356610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5"/>
                  </a:lnTo>
                  <a:lnTo>
                    <a:pt x="8565" y="151382"/>
                  </a:lnTo>
                  <a:lnTo>
                    <a:pt x="31920" y="186018"/>
                  </a:lnTo>
                  <a:lnTo>
                    <a:pt x="66558" y="209369"/>
                  </a:lnTo>
                  <a:lnTo>
                    <a:pt x="108966" y="217931"/>
                  </a:lnTo>
                  <a:lnTo>
                    <a:pt x="3356610" y="217931"/>
                  </a:lnTo>
                  <a:lnTo>
                    <a:pt x="3399029" y="209367"/>
                  </a:lnTo>
                  <a:lnTo>
                    <a:pt x="3433665" y="186013"/>
                  </a:lnTo>
                  <a:lnTo>
                    <a:pt x="3457014" y="151377"/>
                  </a:lnTo>
                  <a:lnTo>
                    <a:pt x="3465576" y="108965"/>
                  </a:lnTo>
                  <a:lnTo>
                    <a:pt x="3457013" y="66549"/>
                  </a:lnTo>
                  <a:lnTo>
                    <a:pt x="3433662" y="31913"/>
                  </a:lnTo>
                  <a:lnTo>
                    <a:pt x="3399026" y="8562"/>
                  </a:lnTo>
                  <a:lnTo>
                    <a:pt x="335661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6248" y="594001"/>
            <a:ext cx="10426065" cy="206692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나만의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마우스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커서</a:t>
            </a:r>
            <a:r>
              <a:rPr sz="2400" b="1" spc="-1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만들기</a:t>
            </a:r>
            <a:endParaRPr sz="2400" dirty="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spcBef>
                <a:spcPts val="1570"/>
              </a:spcBef>
            </a:pPr>
            <a:r>
              <a:rPr sz="2400" spc="-114" dirty="0">
                <a:latin typeface="한컴산뜻돋움"/>
                <a:cs typeface="한컴산뜻돋움"/>
              </a:rPr>
              <a:t>PNG</a:t>
            </a:r>
            <a:r>
              <a:rPr sz="2400" spc="-114" dirty="0">
                <a:latin typeface="휴먼엑스포"/>
                <a:cs typeface="휴먼엑스포"/>
              </a:rPr>
              <a:t>포맷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이미지를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드래그앤드롭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하게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되면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변환시킬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포맷을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선택할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있게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5" dirty="0">
                <a:latin typeface="휴먼엑스포"/>
                <a:cs typeface="휴먼엑스포"/>
              </a:rPr>
              <a:t>되는데 </a:t>
            </a:r>
            <a:r>
              <a:rPr sz="2400" spc="-270" dirty="0">
                <a:latin typeface="휴먼엑스포"/>
                <a:cs typeface="휴먼엑스포"/>
              </a:rPr>
              <a:t>여기서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130" dirty="0">
                <a:latin typeface="휴먼엑스포"/>
                <a:cs typeface="휴먼엑스포"/>
              </a:rPr>
              <a:t>커서파일</a:t>
            </a:r>
            <a:r>
              <a:rPr sz="2400" spc="-130" dirty="0">
                <a:latin typeface="한컴산뜻돋움"/>
                <a:cs typeface="한컴산뜻돋움"/>
              </a:rPr>
              <a:t>(.cur)</a:t>
            </a:r>
            <a:r>
              <a:rPr sz="2400" spc="-130" dirty="0">
                <a:latin typeface="휴먼엑스포"/>
                <a:cs typeface="휴먼엑스포"/>
              </a:rPr>
              <a:t>로</a:t>
            </a:r>
            <a:r>
              <a:rPr sz="2400" spc="-37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선택하고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변환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버튼을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눌러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변환된</a:t>
            </a:r>
            <a:r>
              <a:rPr sz="2400" spc="-40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파일을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80" dirty="0">
                <a:latin typeface="휴먼엑스포"/>
                <a:cs typeface="휴먼엑스포"/>
              </a:rPr>
              <a:t>다운로드하면 </a:t>
            </a:r>
            <a:r>
              <a:rPr sz="2400" spc="-270" dirty="0">
                <a:latin typeface="휴먼엑스포"/>
                <a:cs typeface="휴먼엑스포"/>
              </a:rPr>
              <a:t>커서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파일을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얻을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있다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6481445">
              <a:lnSpc>
                <a:spcPct val="100000"/>
              </a:lnSpc>
              <a:spcBef>
                <a:spcPts val="155"/>
              </a:spcBef>
            </a:pP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75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5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</a:rPr>
              <a:t>https://convertio.co/kr/</a:t>
            </a:r>
            <a:endParaRPr sz="1050" dirty="0">
              <a:latin typeface="한컴산뜻돋움"/>
              <a:cs typeface="한컴산뜻돋움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71131" y="2468879"/>
            <a:ext cx="219455" cy="219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E48670-9330-F2BC-6DCC-02618A0948AB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마우스 커서 관련 팁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" y="1290827"/>
              <a:ext cx="2945546" cy="2246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6192" y="4034028"/>
              <a:ext cx="2533891" cy="27550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1635" y="0"/>
              <a:ext cx="2150364" cy="6857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0867" y="5036832"/>
              <a:ext cx="4712195" cy="12740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488" y="3788664"/>
              <a:ext cx="4698491" cy="22158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35344" y="-649000"/>
            <a:ext cx="9385300" cy="307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0" b="0" spc="229" dirty="0">
                <a:solidFill>
                  <a:srgbClr val="2D75B6"/>
                </a:solidFill>
                <a:latin typeface="휴먼엑스포"/>
                <a:cs typeface="휴먼엑스포"/>
              </a:rPr>
              <a:t>HTML5</a:t>
            </a:r>
            <a:endParaRPr sz="20000">
              <a:latin typeface="휴먼엑스포"/>
              <a:cs typeface="휴먼엑스포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6344" y="3192779"/>
            <a:ext cx="690244" cy="60209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/>
              <a:t>02</a:t>
            </a:r>
            <a:r>
              <a:rPr spc="-125" dirty="0"/>
              <a:t> </a:t>
            </a:r>
            <a:r>
              <a:rPr spc="-150" dirty="0"/>
              <a:t>스타일시트로</a:t>
            </a:r>
            <a:r>
              <a:rPr spc="-114" dirty="0"/>
              <a:t> </a:t>
            </a:r>
            <a:r>
              <a:rPr spc="-150" dirty="0"/>
              <a:t>이미지</a:t>
            </a:r>
            <a:r>
              <a:rPr spc="-125" dirty="0"/>
              <a:t> </a:t>
            </a:r>
            <a:r>
              <a:rPr spc="-25" dirty="0"/>
              <a:t>롤오버</a:t>
            </a:r>
          </a:p>
          <a:p>
            <a:pPr marL="4802505">
              <a:lnSpc>
                <a:spcPct val="100000"/>
              </a:lnSpc>
              <a:spcBef>
                <a:spcPts val="1875"/>
              </a:spcBef>
            </a:pPr>
            <a:r>
              <a:rPr sz="8000" b="1" spc="-10" dirty="0">
                <a:solidFill>
                  <a:srgbClr val="00359E"/>
                </a:solidFill>
                <a:latin typeface="Arial"/>
                <a:cs typeface="Arial"/>
              </a:rPr>
              <a:t>HTML5</a:t>
            </a:r>
            <a:endParaRPr sz="8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64563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06780" y="3215640"/>
            <a:ext cx="6499860" cy="2489200"/>
            <a:chOff x="906780" y="3215640"/>
            <a:chExt cx="6499860" cy="2489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3020" y="3749040"/>
              <a:ext cx="2933699" cy="19552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88592" y="3270503"/>
              <a:ext cx="1824355" cy="478790"/>
            </a:xfrm>
            <a:custGeom>
              <a:avLst/>
              <a:gdLst/>
              <a:ahLst/>
              <a:cxnLst/>
              <a:rect l="l" t="t" r="r" b="b"/>
              <a:pathLst>
                <a:path w="1824354" h="478789">
                  <a:moveTo>
                    <a:pt x="1659763" y="0"/>
                  </a:moveTo>
                  <a:lnTo>
                    <a:pt x="0" y="0"/>
                  </a:lnTo>
                  <a:lnTo>
                    <a:pt x="0" y="478536"/>
                  </a:lnTo>
                  <a:lnTo>
                    <a:pt x="1824227" y="478536"/>
                  </a:lnTo>
                  <a:lnTo>
                    <a:pt x="1659763" y="0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020" y="3270503"/>
              <a:ext cx="1036319" cy="4785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816" y="3215640"/>
              <a:ext cx="944867" cy="6766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6939" y="3215640"/>
              <a:ext cx="1216151" cy="6766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8176" y="3264801"/>
              <a:ext cx="1184642" cy="1443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780" y="3265716"/>
              <a:ext cx="1427133" cy="1099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940" y="3749040"/>
              <a:ext cx="2933699" cy="19552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72940" y="3749039"/>
              <a:ext cx="2933700" cy="1955800"/>
            </a:xfrm>
            <a:custGeom>
              <a:avLst/>
              <a:gdLst/>
              <a:ahLst/>
              <a:cxnLst/>
              <a:rect l="l" t="t" r="r" b="b"/>
              <a:pathLst>
                <a:path w="2933700" h="1955800">
                  <a:moveTo>
                    <a:pt x="29337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1802130"/>
                  </a:lnTo>
                  <a:lnTo>
                    <a:pt x="0" y="1955800"/>
                  </a:lnTo>
                  <a:lnTo>
                    <a:pt x="2933700" y="1955800"/>
                  </a:lnTo>
                  <a:lnTo>
                    <a:pt x="2933700" y="1802295"/>
                  </a:lnTo>
                  <a:lnTo>
                    <a:pt x="2933700" y="1802130"/>
                  </a:lnTo>
                  <a:lnTo>
                    <a:pt x="2933700" y="153009"/>
                  </a:lnTo>
                  <a:lnTo>
                    <a:pt x="2780690" y="153009"/>
                  </a:lnTo>
                  <a:lnTo>
                    <a:pt x="2780690" y="1802130"/>
                  </a:lnTo>
                  <a:lnTo>
                    <a:pt x="152996" y="1802130"/>
                  </a:lnTo>
                  <a:lnTo>
                    <a:pt x="152996" y="152400"/>
                  </a:lnTo>
                  <a:lnTo>
                    <a:pt x="2933700" y="152400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69180" y="3270503"/>
              <a:ext cx="1824355" cy="478790"/>
            </a:xfrm>
            <a:custGeom>
              <a:avLst/>
              <a:gdLst/>
              <a:ahLst/>
              <a:cxnLst/>
              <a:rect l="l" t="t" r="r" b="b"/>
              <a:pathLst>
                <a:path w="1824354" h="478789">
                  <a:moveTo>
                    <a:pt x="1659763" y="0"/>
                  </a:moveTo>
                  <a:lnTo>
                    <a:pt x="0" y="0"/>
                  </a:lnTo>
                  <a:lnTo>
                    <a:pt x="0" y="478536"/>
                  </a:lnTo>
                  <a:lnTo>
                    <a:pt x="1824227" y="478536"/>
                  </a:lnTo>
                  <a:lnTo>
                    <a:pt x="1659763" y="0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3608" y="3270503"/>
              <a:ext cx="1034795" cy="4785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9783" y="3215640"/>
              <a:ext cx="1423415" cy="6766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8098" y="3264801"/>
              <a:ext cx="1183116" cy="1443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5175" y="3265716"/>
              <a:ext cx="1428661" cy="109943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591043" y="3215640"/>
            <a:ext cx="3034665" cy="2601595"/>
            <a:chOff x="7591043" y="3215640"/>
            <a:chExt cx="3034665" cy="2601595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1043" y="3724655"/>
              <a:ext cx="3034283" cy="20924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028431" y="3270503"/>
              <a:ext cx="1824355" cy="478790"/>
            </a:xfrm>
            <a:custGeom>
              <a:avLst/>
              <a:gdLst/>
              <a:ahLst/>
              <a:cxnLst/>
              <a:rect l="l" t="t" r="r" b="b"/>
              <a:pathLst>
                <a:path w="1824354" h="478789">
                  <a:moveTo>
                    <a:pt x="1659763" y="0"/>
                  </a:moveTo>
                  <a:lnTo>
                    <a:pt x="0" y="0"/>
                  </a:lnTo>
                  <a:lnTo>
                    <a:pt x="0" y="478536"/>
                  </a:lnTo>
                  <a:lnTo>
                    <a:pt x="1824227" y="478536"/>
                  </a:lnTo>
                  <a:lnTo>
                    <a:pt x="1659763" y="0"/>
                  </a:lnTo>
                  <a:close/>
                </a:path>
              </a:pathLst>
            </a:custGeom>
            <a:solidFill>
              <a:srgbClr val="2F7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2859" y="3270503"/>
              <a:ext cx="1036319" cy="47853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9411" y="3215640"/>
              <a:ext cx="906779" cy="6766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53855" y="3215640"/>
              <a:ext cx="630935" cy="6766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2455" y="3215640"/>
              <a:ext cx="848866" cy="67665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56248" y="594001"/>
            <a:ext cx="10831195" cy="306324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스타일시트로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이미지</a:t>
            </a:r>
            <a:r>
              <a:rPr sz="2400" b="1" spc="-114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롤오버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(rollover)</a:t>
            </a:r>
            <a:endParaRPr sz="2400" dirty="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  <a:spcBef>
                <a:spcPts val="1570"/>
              </a:spcBef>
            </a:pPr>
            <a:r>
              <a:rPr sz="2400" spc="-270" dirty="0">
                <a:latin typeface="휴먼엑스포"/>
                <a:cs typeface="휴먼엑스포"/>
              </a:rPr>
              <a:t>이전에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롤오버의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이미지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효과를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만들기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위해서는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이미지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편집프로그램을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90" dirty="0">
                <a:latin typeface="휴먼엑스포"/>
                <a:cs typeface="휴먼엑스포"/>
              </a:rPr>
              <a:t>이용하여</a:t>
            </a:r>
            <a:endParaRPr sz="2400" dirty="0">
              <a:latin typeface="휴먼엑스포"/>
              <a:cs typeface="휴먼엑스포"/>
            </a:endParaRPr>
          </a:p>
          <a:p>
            <a:pPr marL="431800" marR="5080">
              <a:lnSpc>
                <a:spcPct val="100000"/>
              </a:lnSpc>
            </a:pPr>
            <a:r>
              <a:rPr sz="2400" spc="-265" dirty="0">
                <a:latin typeface="휴먼엑스포"/>
                <a:cs typeface="휴먼엑스포"/>
              </a:rPr>
              <a:t>두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장의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이미지를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자바스크립트로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작업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해야만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했었지만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이것을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스타일시트로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0" dirty="0">
                <a:latin typeface="휴먼엑스포"/>
                <a:cs typeface="휴먼엑스포"/>
              </a:rPr>
              <a:t>작업해도 </a:t>
            </a:r>
            <a:r>
              <a:rPr sz="2400" spc="-270" dirty="0">
                <a:latin typeface="휴먼엑스포"/>
                <a:cs typeface="휴먼엑스포"/>
              </a:rPr>
              <a:t>동일한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효과를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나타낼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있다</a:t>
            </a:r>
            <a:r>
              <a:rPr sz="2400" spc="-18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아래의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이미지를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보면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원본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이미지의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테두리와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5" dirty="0">
                <a:latin typeface="휴먼엑스포"/>
                <a:cs typeface="휴먼엑스포"/>
              </a:rPr>
              <a:t>그림자 </a:t>
            </a:r>
            <a:r>
              <a:rPr sz="2400" spc="-270" dirty="0">
                <a:latin typeface="휴먼엑스포"/>
                <a:cs typeface="휴먼엑스포"/>
              </a:rPr>
              <a:t>처리를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스타일시트의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효과로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처리한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것을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볼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있다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 dirty="0">
              <a:latin typeface="한컴산뜻돋움"/>
              <a:cs typeface="한컴산뜻돋움"/>
            </a:endParaRPr>
          </a:p>
          <a:p>
            <a:pPr marR="553085" algn="ctr">
              <a:lnSpc>
                <a:spcPct val="100000"/>
              </a:lnSpc>
              <a:tabLst>
                <a:tab pos="3554095" algn="l"/>
                <a:tab pos="6672580" algn="l"/>
              </a:tabLst>
            </a:pPr>
            <a:r>
              <a:rPr sz="2400" b="1" spc="-14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원본</a:t>
            </a:r>
            <a:r>
              <a:rPr sz="2400" b="1" spc="-13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이미지</a:t>
            </a:r>
            <a:r>
              <a:rPr sz="2400" b="1" dirty="0">
                <a:solidFill>
                  <a:srgbClr val="FFFFFF"/>
                </a:solidFill>
                <a:latin typeface="나눔고딕 ExtraBold"/>
                <a:cs typeface="나눔고딕 ExtraBold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RollOut</a:t>
            </a:r>
            <a:r>
              <a:rPr sz="2400" b="1" dirty="0">
                <a:solidFill>
                  <a:srgbClr val="FFFFFF"/>
                </a:solidFill>
                <a:latin typeface="한컴산뜻돋움"/>
                <a:cs typeface="한컴산뜻돋움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RollOver</a:t>
            </a:r>
            <a:endParaRPr sz="2400" dirty="0">
              <a:latin typeface="한컴산뜻돋움"/>
              <a:cs typeface="한컴산뜻돋움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452359" y="3264801"/>
            <a:ext cx="2606040" cy="144780"/>
            <a:chOff x="7452359" y="3264801"/>
            <a:chExt cx="2606040" cy="14478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5282" y="3264801"/>
              <a:ext cx="1183116" cy="1443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2359" y="3265716"/>
              <a:ext cx="1428661" cy="109943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230124" y="6542533"/>
            <a:ext cx="3465829" cy="218440"/>
          </a:xfrm>
          <a:custGeom>
            <a:avLst/>
            <a:gdLst/>
            <a:ahLst/>
            <a:cxnLst/>
            <a:rect l="l" t="t" r="r" b="b"/>
            <a:pathLst>
              <a:path w="3465829" h="218440">
                <a:moveTo>
                  <a:pt x="3356610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8565" y="151382"/>
                </a:lnTo>
                <a:lnTo>
                  <a:pt x="31920" y="186018"/>
                </a:lnTo>
                <a:lnTo>
                  <a:pt x="66558" y="209369"/>
                </a:lnTo>
                <a:lnTo>
                  <a:pt x="108966" y="217931"/>
                </a:lnTo>
                <a:lnTo>
                  <a:pt x="3356610" y="217931"/>
                </a:lnTo>
                <a:lnTo>
                  <a:pt x="3399029" y="209367"/>
                </a:lnTo>
                <a:lnTo>
                  <a:pt x="3433665" y="186013"/>
                </a:lnTo>
                <a:lnTo>
                  <a:pt x="3457014" y="151377"/>
                </a:lnTo>
                <a:lnTo>
                  <a:pt x="3465576" y="108965"/>
                </a:lnTo>
                <a:lnTo>
                  <a:pt x="3457013" y="66549"/>
                </a:lnTo>
                <a:lnTo>
                  <a:pt x="3433662" y="31913"/>
                </a:lnTo>
                <a:lnTo>
                  <a:pt x="3399026" y="8562"/>
                </a:lnTo>
                <a:lnTo>
                  <a:pt x="335661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80445" y="6546205"/>
            <a:ext cx="29343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-75" dirty="0">
                <a:solidFill>
                  <a:srgbClr val="585858"/>
                </a:solidFill>
                <a:latin typeface="휴먼엑스포"/>
                <a:cs typeface="휴먼엑스포"/>
              </a:rPr>
              <a:t>이미지</a:t>
            </a:r>
            <a:r>
              <a:rPr sz="1050" spc="-75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20" dirty="0">
                <a:solidFill>
                  <a:srgbClr val="585858"/>
                </a:solidFill>
                <a:latin typeface="휴먼엑스포"/>
                <a:cs typeface="휴먼엑스포"/>
              </a:rPr>
              <a:t>꽃과</a:t>
            </a:r>
            <a:r>
              <a:rPr sz="1050" spc="-200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spc="-90" dirty="0">
                <a:solidFill>
                  <a:srgbClr val="585858"/>
                </a:solidFill>
                <a:latin typeface="휴먼엑스포"/>
                <a:cs typeface="휴먼엑스포"/>
              </a:rPr>
              <a:t>가지</a:t>
            </a:r>
            <a:r>
              <a:rPr sz="1050" spc="45" dirty="0">
                <a:solidFill>
                  <a:srgbClr val="585858"/>
                </a:solidFill>
                <a:latin typeface="휴먼엑스포"/>
                <a:cs typeface="휴먼엑스포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16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26136" y="6541007"/>
            <a:ext cx="219455" cy="21945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F0B254B-F392-879D-AD34-98E78497017E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스타일시트로 이미지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롤오버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02.</a:t>
            </a:r>
            <a:r>
              <a:rPr spc="-80" dirty="0"/>
              <a:t> </a:t>
            </a:r>
            <a:r>
              <a:rPr spc="-105" dirty="0"/>
              <a:t>스타일시트로 </a:t>
            </a:r>
            <a:r>
              <a:rPr spc="-100" dirty="0"/>
              <a:t>이미지</a:t>
            </a:r>
            <a:r>
              <a:rPr spc="-80" dirty="0"/>
              <a:t> </a:t>
            </a:r>
            <a:r>
              <a:rPr spc="-25" dirty="0"/>
              <a:t>롤오버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508" y="541019"/>
            <a:ext cx="11632690" cy="63169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793036"/>
            <a:ext cx="5283835" cy="5293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스타일시트로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이미지</a:t>
            </a:r>
            <a:r>
              <a:rPr sz="2400" b="1" spc="-114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롤오버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(rollover)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한컴산뜻돋움"/>
              <a:cs typeface="한컴산뜻돋움"/>
            </a:endParaRPr>
          </a:p>
          <a:p>
            <a:pPr marL="507365" marR="3997325">
              <a:lnSpc>
                <a:spcPct val="100000"/>
              </a:lnSpc>
            </a:pPr>
            <a:r>
              <a:rPr sz="2000" spc="-20" dirty="0">
                <a:latin typeface="한컴산뜻돋움"/>
                <a:cs typeface="한컴산뜻돋움"/>
              </a:rPr>
              <a:t>&lt;style&gt; </a:t>
            </a:r>
            <a:r>
              <a:rPr sz="2000" spc="-10" dirty="0">
                <a:latin typeface="한컴산뜻돋움"/>
                <a:cs typeface="한컴산뜻돋움"/>
              </a:rPr>
              <a:t>body{</a:t>
            </a:r>
            <a:endParaRPr sz="2000">
              <a:latin typeface="한컴산뜻돋움"/>
              <a:cs typeface="한컴산뜻돋움"/>
            </a:endParaRPr>
          </a:p>
          <a:p>
            <a:pPr marL="50736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한컴산뜻돋움"/>
                <a:cs typeface="한컴산뜻돋움"/>
              </a:rPr>
              <a:t>margin:30px;</a:t>
            </a:r>
            <a:endParaRPr sz="2000">
              <a:latin typeface="한컴산뜻돋움"/>
              <a:cs typeface="한컴산뜻돋움"/>
            </a:endParaRPr>
          </a:p>
          <a:p>
            <a:pPr marL="507365">
              <a:lnSpc>
                <a:spcPct val="100000"/>
              </a:lnSpc>
            </a:pPr>
            <a:r>
              <a:rPr sz="2000" dirty="0">
                <a:latin typeface="한컴산뜻돋움"/>
                <a:cs typeface="한컴산뜻돋움"/>
              </a:rPr>
              <a:t>}</a:t>
            </a:r>
            <a:endParaRPr sz="2000">
              <a:latin typeface="한컴산뜻돋움"/>
              <a:cs typeface="한컴산뜻돋움"/>
            </a:endParaRPr>
          </a:p>
          <a:p>
            <a:pPr marL="507365">
              <a:lnSpc>
                <a:spcPct val="100000"/>
              </a:lnSpc>
            </a:pPr>
            <a:r>
              <a:rPr sz="2000" dirty="0">
                <a:latin typeface="한컴산뜻돋움"/>
                <a:cs typeface="한컴산뜻돋움"/>
              </a:rPr>
              <a:t>img</a:t>
            </a:r>
            <a:r>
              <a:rPr sz="2000" spc="-90" dirty="0">
                <a:latin typeface="한컴산뜻돋움"/>
                <a:cs typeface="한컴산뜻돋움"/>
              </a:rPr>
              <a:t> </a:t>
            </a:r>
            <a:r>
              <a:rPr sz="2000" spc="-50" dirty="0">
                <a:latin typeface="한컴산뜻돋움"/>
                <a:cs typeface="한컴산뜻돋움"/>
              </a:rPr>
              <a:t>{</a:t>
            </a:r>
            <a:endParaRPr sz="2000">
              <a:latin typeface="한컴산뜻돋움"/>
              <a:cs typeface="한컴산뜻돋움"/>
            </a:endParaRPr>
          </a:p>
          <a:p>
            <a:pPr marL="507365">
              <a:lnSpc>
                <a:spcPct val="100000"/>
              </a:lnSpc>
            </a:pPr>
            <a:r>
              <a:rPr sz="2000" spc="-10" dirty="0">
                <a:latin typeface="한컴산뜻돋움"/>
                <a:cs typeface="한컴산뜻돋움"/>
              </a:rPr>
              <a:t>border:4px</a:t>
            </a:r>
            <a:r>
              <a:rPr sz="2000" spc="-110" dirty="0">
                <a:latin typeface="한컴산뜻돋움"/>
                <a:cs typeface="한컴산뜻돋움"/>
              </a:rPr>
              <a:t> </a:t>
            </a:r>
            <a:r>
              <a:rPr sz="2000" dirty="0">
                <a:latin typeface="한컴산뜻돋움"/>
                <a:cs typeface="한컴산뜻돋움"/>
              </a:rPr>
              <a:t>solid</a:t>
            </a:r>
            <a:r>
              <a:rPr sz="2000" spc="-90" dirty="0">
                <a:latin typeface="한컴산뜻돋움"/>
                <a:cs typeface="한컴산뜻돋움"/>
              </a:rPr>
              <a:t> </a:t>
            </a:r>
            <a:r>
              <a:rPr sz="2000" spc="-10" dirty="0">
                <a:latin typeface="한컴산뜻돋움"/>
                <a:cs typeface="한컴산뜻돋움"/>
              </a:rPr>
              <a:t>#dddddd;</a:t>
            </a:r>
            <a:endParaRPr sz="2000">
              <a:latin typeface="한컴산뜻돋움"/>
              <a:cs typeface="한컴산뜻돋움"/>
            </a:endParaRPr>
          </a:p>
          <a:p>
            <a:pPr marL="507365">
              <a:lnSpc>
                <a:spcPct val="100000"/>
              </a:lnSpc>
            </a:pPr>
            <a:r>
              <a:rPr sz="2000" dirty="0">
                <a:latin typeface="한컴산뜻돋움"/>
                <a:cs typeface="한컴산뜻돋움"/>
              </a:rPr>
              <a:t>}</a:t>
            </a:r>
            <a:endParaRPr sz="2000">
              <a:latin typeface="한컴산뜻돋움"/>
              <a:cs typeface="한컴산뜻돋움"/>
            </a:endParaRPr>
          </a:p>
          <a:p>
            <a:pPr marL="507365" marR="2094230">
              <a:lnSpc>
                <a:spcPct val="100000"/>
              </a:lnSpc>
            </a:pPr>
            <a:r>
              <a:rPr sz="2000" spc="-10" dirty="0">
                <a:latin typeface="한컴산뜻돋움"/>
                <a:cs typeface="한컴산뜻돋움"/>
              </a:rPr>
              <a:t>img:hover</a:t>
            </a:r>
            <a:r>
              <a:rPr sz="2000" spc="-60" dirty="0">
                <a:latin typeface="한컴산뜻돋움"/>
                <a:cs typeface="한컴산뜻돋움"/>
              </a:rPr>
              <a:t> </a:t>
            </a:r>
            <a:r>
              <a:rPr sz="2000" spc="-50" dirty="0">
                <a:latin typeface="한컴산뜻돋움"/>
                <a:cs typeface="한컴산뜻돋움"/>
              </a:rPr>
              <a:t>{ </a:t>
            </a:r>
            <a:r>
              <a:rPr sz="2000" spc="-10" dirty="0">
                <a:latin typeface="한컴산뜻돋움"/>
                <a:cs typeface="한컴산뜻돋움"/>
              </a:rPr>
              <a:t>cursor:pointer; border:4px</a:t>
            </a:r>
            <a:r>
              <a:rPr sz="2000" spc="-110" dirty="0">
                <a:latin typeface="한컴산뜻돋움"/>
                <a:cs typeface="한컴산뜻돋움"/>
              </a:rPr>
              <a:t> </a:t>
            </a:r>
            <a:r>
              <a:rPr sz="2000" dirty="0">
                <a:latin typeface="한컴산뜻돋움"/>
                <a:cs typeface="한컴산뜻돋움"/>
              </a:rPr>
              <a:t>solid</a:t>
            </a:r>
            <a:r>
              <a:rPr sz="2000" spc="-90" dirty="0">
                <a:latin typeface="한컴산뜻돋움"/>
                <a:cs typeface="한컴산뜻돋움"/>
              </a:rPr>
              <a:t> </a:t>
            </a:r>
            <a:r>
              <a:rPr sz="2000" spc="-10" dirty="0">
                <a:latin typeface="한컴산뜻돋움"/>
                <a:cs typeface="한컴산뜻돋움"/>
              </a:rPr>
              <a:t>#ffffff; margin:-</a:t>
            </a:r>
            <a:r>
              <a:rPr sz="2000" spc="-20" dirty="0">
                <a:latin typeface="한컴산뜻돋움"/>
                <a:cs typeface="한컴산뜻돋움"/>
              </a:rPr>
              <a:t>5px;</a:t>
            </a:r>
            <a:endParaRPr sz="2000">
              <a:latin typeface="한컴산뜻돋움"/>
              <a:cs typeface="한컴산뜻돋움"/>
            </a:endParaRPr>
          </a:p>
          <a:p>
            <a:pPr marL="507365" marR="508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latin typeface="한컴산뜻돋움"/>
                <a:cs typeface="한컴산뜻돋움"/>
              </a:rPr>
              <a:t>box-</a:t>
            </a:r>
            <a:r>
              <a:rPr sz="2000" spc="-10" dirty="0">
                <a:latin typeface="한컴산뜻돋움"/>
                <a:cs typeface="한컴산뜻돋움"/>
              </a:rPr>
              <a:t>shadow:2px</a:t>
            </a:r>
            <a:r>
              <a:rPr sz="2000" spc="-125" dirty="0">
                <a:latin typeface="한컴산뜻돋움"/>
                <a:cs typeface="한컴산뜻돋움"/>
              </a:rPr>
              <a:t> </a:t>
            </a:r>
            <a:r>
              <a:rPr sz="2000" dirty="0">
                <a:latin typeface="한컴산뜻돋움"/>
                <a:cs typeface="한컴산뜻돋움"/>
              </a:rPr>
              <a:t>2px</a:t>
            </a:r>
            <a:r>
              <a:rPr sz="2000" spc="-75" dirty="0">
                <a:latin typeface="한컴산뜻돋움"/>
                <a:cs typeface="한컴산뜻돋움"/>
              </a:rPr>
              <a:t> </a:t>
            </a:r>
            <a:r>
              <a:rPr sz="2000" dirty="0">
                <a:latin typeface="한컴산뜻돋움"/>
                <a:cs typeface="한컴산뜻돋움"/>
              </a:rPr>
              <a:t>15px</a:t>
            </a:r>
            <a:r>
              <a:rPr sz="2000" spc="-75" dirty="0">
                <a:latin typeface="한컴산뜻돋움"/>
                <a:cs typeface="한컴산뜻돋움"/>
              </a:rPr>
              <a:t> </a:t>
            </a:r>
            <a:r>
              <a:rPr sz="2000" spc="-10" dirty="0">
                <a:latin typeface="한컴산뜻돋움"/>
                <a:cs typeface="한컴산뜻돋움"/>
              </a:rPr>
              <a:t>#888888; </a:t>
            </a:r>
            <a:r>
              <a:rPr sz="2000" spc="-10" dirty="0">
                <a:latin typeface="한컴산뜻돋움"/>
                <a:cs typeface="한컴산뜻돋움"/>
                <a:hlinkClick r:id="rId3"/>
              </a:rPr>
              <a:t>background:url(</a:t>
            </a:r>
            <a:r>
              <a:rPr sz="20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한컴산뜻돋움"/>
                <a:cs typeface="한컴산뜻돋움"/>
                <a:hlinkClick r:id="rId3"/>
              </a:rPr>
              <a:t>http://www.w3schools.c</a:t>
            </a:r>
            <a:r>
              <a:rPr sz="2000" spc="-10" dirty="0">
                <a:solidFill>
                  <a:srgbClr val="0562C1"/>
                </a:solidFill>
                <a:latin typeface="한컴산뜻돋움"/>
                <a:cs typeface="한컴산뜻돋움"/>
                <a:hlinkClick r:id="rId3"/>
              </a:rPr>
              <a:t> </a:t>
            </a:r>
            <a:r>
              <a:rPr sz="20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한컴산뜻돋움"/>
                <a:cs typeface="한컴산뜻돋움"/>
                <a:hlinkClick r:id="rId3"/>
              </a:rPr>
              <a:t>om/css/klematis.jpg</a:t>
            </a:r>
            <a:r>
              <a:rPr sz="2000" spc="-10" dirty="0">
                <a:latin typeface="한컴산뜻돋움"/>
                <a:cs typeface="한컴산뜻돋움"/>
                <a:hlinkClick r:id="rId3"/>
              </a:rPr>
              <a:t>);</a:t>
            </a:r>
            <a:endParaRPr sz="2000">
              <a:latin typeface="한컴산뜻돋움"/>
              <a:cs typeface="한컴산뜻돋움"/>
            </a:endParaRPr>
          </a:p>
          <a:p>
            <a:pPr marL="507365">
              <a:lnSpc>
                <a:spcPts val="2390"/>
              </a:lnSpc>
            </a:pPr>
            <a:r>
              <a:rPr sz="2000" dirty="0">
                <a:latin typeface="한컴산뜻돋움"/>
                <a:cs typeface="한컴산뜻돋움"/>
              </a:rPr>
              <a:t>}</a:t>
            </a:r>
            <a:endParaRPr sz="2000">
              <a:latin typeface="한컴산뜻돋움"/>
              <a:cs typeface="한컴산뜻돋움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4044" y="1488456"/>
            <a:ext cx="4678680" cy="4904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57619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한컴산뜻돋움"/>
                <a:cs typeface="한컴산뜻돋움"/>
              </a:rPr>
              <a:t>img:active</a:t>
            </a:r>
            <a:r>
              <a:rPr sz="2000" spc="-110" dirty="0">
                <a:latin typeface="한컴산뜻돋움"/>
                <a:cs typeface="한컴산뜻돋움"/>
              </a:rPr>
              <a:t> </a:t>
            </a:r>
            <a:r>
              <a:rPr sz="2000" spc="-50" dirty="0">
                <a:latin typeface="한컴산뜻돋움"/>
                <a:cs typeface="한컴산뜻돋움"/>
              </a:rPr>
              <a:t>{ </a:t>
            </a:r>
            <a:r>
              <a:rPr sz="2000" spc="-10" dirty="0">
                <a:latin typeface="한컴산뜻돋움"/>
                <a:cs typeface="한컴산뜻돋움"/>
              </a:rPr>
              <a:t>position:absolute; margin:5px; cursor:pointer;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한컴산뜻돋움"/>
                <a:cs typeface="한컴산뜻돋움"/>
              </a:rPr>
              <a:t>box-</a:t>
            </a:r>
            <a:r>
              <a:rPr sz="2000" spc="-10" dirty="0">
                <a:latin typeface="한컴산뜻돋움"/>
                <a:cs typeface="한컴산뜻돋움"/>
              </a:rPr>
              <a:t>shadow:0px</a:t>
            </a:r>
            <a:r>
              <a:rPr sz="2000" spc="-125" dirty="0">
                <a:latin typeface="한컴산뜻돋움"/>
                <a:cs typeface="한컴산뜻돋움"/>
              </a:rPr>
              <a:t> </a:t>
            </a:r>
            <a:r>
              <a:rPr sz="2000" dirty="0">
                <a:latin typeface="한컴산뜻돋움"/>
                <a:cs typeface="한컴산뜻돋움"/>
              </a:rPr>
              <a:t>0px</a:t>
            </a:r>
            <a:r>
              <a:rPr sz="2000" spc="-75" dirty="0">
                <a:latin typeface="한컴산뜻돋움"/>
                <a:cs typeface="한컴산뜻돋움"/>
              </a:rPr>
              <a:t> </a:t>
            </a:r>
            <a:r>
              <a:rPr sz="2000" dirty="0">
                <a:latin typeface="한컴산뜻돋움"/>
                <a:cs typeface="한컴산뜻돋움"/>
              </a:rPr>
              <a:t>1px</a:t>
            </a:r>
            <a:r>
              <a:rPr sz="2000" spc="-70" dirty="0">
                <a:latin typeface="한컴산뜻돋움"/>
                <a:cs typeface="한컴산뜻돋움"/>
              </a:rPr>
              <a:t> </a:t>
            </a:r>
            <a:r>
              <a:rPr sz="2000" spc="-10" dirty="0">
                <a:latin typeface="한컴산뜻돋움"/>
                <a:cs typeface="한컴산뜻돋움"/>
              </a:rPr>
              <a:t>#888888;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한컴산뜻돋움"/>
                <a:cs typeface="한컴산뜻돋움"/>
              </a:rPr>
              <a:t>}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한컴산뜻돋움"/>
                <a:cs typeface="한컴산뜻돋움"/>
              </a:rPr>
              <a:t>&lt;/style&gt;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한컴산뜻돋움"/>
                <a:cs typeface="한컴산뜻돋움"/>
              </a:rPr>
              <a:t>&lt;div&gt;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한컴산뜻돋움"/>
                <a:cs typeface="한컴산뜻돋움"/>
              </a:rPr>
              <a:t>&lt;div&gt;</a:t>
            </a:r>
            <a:endParaRPr sz="2000">
              <a:latin typeface="한컴산뜻돋움"/>
              <a:cs typeface="한컴산뜻돋움"/>
            </a:endParaRPr>
          </a:p>
          <a:p>
            <a:pPr marL="12700" marR="193675">
              <a:lnSpc>
                <a:spcPct val="100000"/>
              </a:lnSpc>
            </a:pPr>
            <a:r>
              <a:rPr sz="2000" dirty="0">
                <a:latin typeface="한컴산뜻돋움"/>
                <a:cs typeface="한컴산뜻돋움"/>
              </a:rPr>
              <a:t>&lt;a</a:t>
            </a:r>
            <a:r>
              <a:rPr sz="2000" spc="-90" dirty="0">
                <a:latin typeface="한컴산뜻돋움"/>
                <a:cs typeface="한컴산뜻돋움"/>
              </a:rPr>
              <a:t> </a:t>
            </a:r>
            <a:r>
              <a:rPr sz="2000" spc="-10" dirty="0">
                <a:latin typeface="한컴산뜻돋움"/>
                <a:cs typeface="한컴산뜻돋움"/>
              </a:rPr>
              <a:t>href=</a:t>
            </a:r>
            <a:r>
              <a:rPr sz="2000" spc="-10" dirty="0">
                <a:latin typeface="한컴산뜻돋움"/>
                <a:cs typeface="한컴산뜻돋움"/>
                <a:hlinkClick r:id="rId4"/>
              </a:rPr>
              <a:t>http://www.yasangwha.co.kr/</a:t>
            </a:r>
            <a:r>
              <a:rPr sz="2000" spc="-10" dirty="0">
                <a:latin typeface="한컴산뜻돋움"/>
                <a:cs typeface="한컴산뜻돋움"/>
              </a:rPr>
              <a:t> target=_blank&gt;</a:t>
            </a:r>
            <a:endParaRPr sz="20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2000" spc="-20" dirty="0">
                <a:latin typeface="한컴산뜻돋움"/>
                <a:cs typeface="한컴산뜻돋움"/>
              </a:rPr>
              <a:t>&lt;img </a:t>
            </a:r>
            <a:r>
              <a:rPr sz="2000" spc="-10" dirty="0">
                <a:latin typeface="한컴산뜻돋움"/>
                <a:cs typeface="한컴산뜻돋움"/>
              </a:rPr>
              <a:t>src=</a:t>
            </a:r>
            <a:r>
              <a:rPr sz="2000" spc="-10" dirty="0">
                <a:latin typeface="한컴산뜻돋움"/>
                <a:cs typeface="한컴산뜻돋움"/>
                <a:hlinkClick r:id="rId5"/>
              </a:rPr>
              <a:t>http://www.w3schools.com/css/kle</a:t>
            </a:r>
            <a:r>
              <a:rPr sz="2000" spc="-10" dirty="0">
                <a:latin typeface="한컴산뜻돋움"/>
                <a:cs typeface="한컴산뜻돋움"/>
              </a:rPr>
              <a:t> matis.jpg&gt;&lt;/a&gt;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한컴산뜻돋움"/>
                <a:cs typeface="한컴산뜻돋움"/>
              </a:rPr>
              <a:t>&lt;/div&gt;</a:t>
            </a:r>
            <a:endParaRPr sz="20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한컴산뜻돋움"/>
                <a:cs typeface="한컴산뜻돋움"/>
              </a:rPr>
              <a:t>&lt;/div&gt;</a:t>
            </a:r>
            <a:endParaRPr sz="2000">
              <a:latin typeface="한컴산뜻돋움"/>
              <a:cs typeface="한컴산뜻돋움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248" y="594001"/>
            <a:ext cx="11398885" cy="152082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팝업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창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열기</a:t>
            </a:r>
            <a:endParaRPr sz="240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spcBef>
                <a:spcPts val="1570"/>
              </a:spcBef>
            </a:pPr>
            <a:r>
              <a:rPr sz="2400" spc="-270" dirty="0">
                <a:latin typeface="휴먼엑스포"/>
                <a:cs typeface="휴먼엑스포"/>
              </a:rPr>
              <a:t>브라우저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스타일을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조절하기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위해서는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우선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브라우저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각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명칭을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알고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있어야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120" dirty="0">
                <a:latin typeface="휴먼엑스포"/>
                <a:cs typeface="휴먼엑스포"/>
              </a:rPr>
              <a:t>한다</a:t>
            </a:r>
            <a:r>
              <a:rPr sz="2400" spc="-120" dirty="0">
                <a:latin typeface="한컴산뜻돋움"/>
                <a:cs typeface="한컴산뜻돋움"/>
              </a:rPr>
              <a:t>. </a:t>
            </a:r>
            <a:r>
              <a:rPr sz="2400" spc="-270" dirty="0">
                <a:latin typeface="휴먼엑스포"/>
                <a:cs typeface="휴먼엑스포"/>
              </a:rPr>
              <a:t>물론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영문으로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알고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있어야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소스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코드에서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사용할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있다</a:t>
            </a:r>
            <a:r>
              <a:rPr sz="2400" spc="-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64563"/>
            <a:ext cx="233172" cy="2331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4817" y="2611247"/>
            <a:ext cx="5780809" cy="3493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BF4A4-6BFF-2EF5-C203-C08674556047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스타일시트로 이미지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롤오버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8675" y="4212335"/>
            <a:ext cx="9882505" cy="367030"/>
            <a:chOff x="1298675" y="4212335"/>
            <a:chExt cx="9882505" cy="367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8945" y="4212335"/>
              <a:ext cx="4482097" cy="3662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675" y="4294644"/>
              <a:ext cx="5401501" cy="28421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375" y="5608320"/>
            <a:ext cx="10326623" cy="3319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28716" y="4818888"/>
            <a:ext cx="1165859" cy="5471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60692" y="4818888"/>
            <a:ext cx="4005071" cy="5471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64635" y="4818888"/>
            <a:ext cx="2072639" cy="54711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56248" y="594001"/>
            <a:ext cx="11165840" cy="371538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팝업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창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열기</a:t>
            </a:r>
            <a:endParaRPr sz="2400" dirty="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spcBef>
                <a:spcPts val="1570"/>
              </a:spcBef>
            </a:pPr>
            <a:r>
              <a:rPr sz="2400" spc="-270" dirty="0">
                <a:latin typeface="휴먼엑스포"/>
                <a:cs typeface="휴먼엑스포"/>
              </a:rPr>
              <a:t>팝업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스타일은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open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메서드의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세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번째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25" dirty="0">
                <a:latin typeface="휴먼엑스포"/>
                <a:cs typeface="휴먼엑스포"/>
              </a:rPr>
              <a:t>매개변수</a:t>
            </a:r>
            <a:r>
              <a:rPr sz="2400" spc="-225" dirty="0">
                <a:latin typeface="한컴산뜻돋움"/>
                <a:cs typeface="한컴산뜻돋움"/>
              </a:rPr>
              <a:t>,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즉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740" dirty="0">
                <a:latin typeface="휴먼엑스포"/>
                <a:cs typeface="휴먼엑스포"/>
              </a:rPr>
              <a:t>‘창의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25" dirty="0">
                <a:latin typeface="휴먼엑스포"/>
                <a:cs typeface="휴먼엑스포"/>
              </a:rPr>
              <a:t>속성</a:t>
            </a:r>
            <a:r>
              <a:rPr sz="2400" spc="-225" dirty="0">
                <a:latin typeface="한컴산뜻돋움"/>
                <a:cs typeface="한컴산뜻돋움"/>
              </a:rPr>
              <a:t>'</a:t>
            </a:r>
            <a:r>
              <a:rPr sz="2400" spc="-225" dirty="0">
                <a:latin typeface="휴먼엑스포"/>
                <a:cs typeface="휴먼엑스포"/>
              </a:rPr>
              <a:t>에서</a:t>
            </a:r>
            <a:r>
              <a:rPr sz="2400" spc="-40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조절하게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5" dirty="0">
                <a:latin typeface="휴먼엑스포"/>
                <a:cs typeface="휴먼엑스포"/>
              </a:rPr>
              <a:t>된다</a:t>
            </a:r>
            <a:r>
              <a:rPr sz="2400" spc="-25" dirty="0">
                <a:latin typeface="한컴산뜻돋움"/>
                <a:cs typeface="한컴산뜻돋움"/>
              </a:rPr>
              <a:t>.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속성을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지정할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때는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요소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=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yes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또는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no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형식으로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25" dirty="0">
                <a:latin typeface="휴먼엑스포"/>
                <a:cs typeface="휴먼엑스포"/>
              </a:rPr>
              <a:t>사용한다</a:t>
            </a:r>
            <a:r>
              <a:rPr sz="2400" spc="-225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5" dirty="0">
                <a:latin typeface="휴먼엑스포"/>
                <a:cs typeface="휴먼엑스포"/>
              </a:rPr>
              <a:t>요소란 </a:t>
            </a:r>
            <a:r>
              <a:rPr sz="2400" spc="-40" dirty="0">
                <a:latin typeface="한컴산뜻돋움"/>
                <a:cs typeface="한컴산뜻돋움"/>
              </a:rPr>
              <a:t>toolbar</a:t>
            </a:r>
            <a:r>
              <a:rPr sz="2400" spc="-40" dirty="0">
                <a:latin typeface="휴먼엑스포"/>
                <a:cs typeface="휴먼엑스포"/>
              </a:rPr>
              <a:t>나</a:t>
            </a:r>
            <a:r>
              <a:rPr sz="2400" spc="-395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menubar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같은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브라우저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요소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이름을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가리키는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10" dirty="0">
                <a:latin typeface="휴먼엑스포"/>
                <a:cs typeface="휴먼엑스포"/>
              </a:rPr>
              <a:t>말인데</a:t>
            </a:r>
            <a:r>
              <a:rPr sz="2400" spc="-21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요소를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화면에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95" dirty="0">
                <a:latin typeface="휴먼엑스포"/>
                <a:cs typeface="휴먼엑스포"/>
              </a:rPr>
              <a:t>표시하 </a:t>
            </a:r>
            <a:r>
              <a:rPr sz="2400" spc="-265" dirty="0">
                <a:latin typeface="휴먼엑스포"/>
                <a:cs typeface="휴먼엑스포"/>
              </a:rPr>
              <a:t>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싶지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않다면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70" dirty="0">
                <a:latin typeface="한컴산뜻돋움"/>
                <a:cs typeface="한컴산뜻돋움"/>
              </a:rPr>
              <a:t>no</a:t>
            </a:r>
            <a:r>
              <a:rPr sz="2400" spc="-70" dirty="0">
                <a:latin typeface="휴먼엑스포"/>
                <a:cs typeface="휴먼엑스포"/>
              </a:rPr>
              <a:t>를</a:t>
            </a:r>
            <a:r>
              <a:rPr sz="2400" spc="-70" dirty="0">
                <a:latin typeface="한컴산뜻돋움"/>
                <a:cs typeface="한컴산뜻돋움"/>
              </a:rPr>
              <a:t>,</a:t>
            </a:r>
            <a:r>
              <a:rPr sz="2400" spc="-65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화면에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표시하겠다면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80" dirty="0">
                <a:latin typeface="한컴산뜻돋움"/>
                <a:cs typeface="한컴산뜻돋움"/>
              </a:rPr>
              <a:t>yes</a:t>
            </a:r>
            <a:r>
              <a:rPr sz="2400" spc="-80" dirty="0">
                <a:latin typeface="휴먼엑스포"/>
                <a:cs typeface="휴먼엑스포"/>
              </a:rPr>
              <a:t>를</a:t>
            </a:r>
            <a:r>
              <a:rPr sz="2400" spc="-434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지정하거나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요소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이름만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적어주면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130" dirty="0">
                <a:latin typeface="휴먼엑스포"/>
                <a:cs typeface="휴먼엑스포"/>
              </a:rPr>
              <a:t>된다</a:t>
            </a:r>
            <a:r>
              <a:rPr sz="2400" spc="-13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 dirty="0">
              <a:latin typeface="한컴산뜻돋움"/>
              <a:cs typeface="한컴산뜻돋움"/>
            </a:endParaRPr>
          </a:p>
          <a:p>
            <a:pPr marL="431800" marR="121285" algn="just">
              <a:lnSpc>
                <a:spcPct val="100000"/>
              </a:lnSpc>
              <a:spcBef>
                <a:spcPts val="5"/>
              </a:spcBef>
            </a:pPr>
            <a:r>
              <a:rPr sz="2400" spc="-270" dirty="0">
                <a:latin typeface="휴먼엑스포"/>
                <a:cs typeface="휴먼엑스포"/>
              </a:rPr>
              <a:t>그리고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여기에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50" dirty="0">
                <a:latin typeface="한컴산뜻돋움"/>
                <a:cs typeface="한컴산뜻돋움"/>
              </a:rPr>
              <a:t>width</a:t>
            </a:r>
            <a:r>
              <a:rPr sz="2400" spc="-50" dirty="0">
                <a:latin typeface="휴먼엑스포"/>
                <a:cs typeface="휴먼엑스포"/>
              </a:rPr>
              <a:t>와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40" dirty="0">
                <a:latin typeface="한컴산뜻돋움"/>
                <a:cs typeface="한컴산뜻돋움"/>
              </a:rPr>
              <a:t>height</a:t>
            </a:r>
            <a:r>
              <a:rPr sz="2400" spc="-40" dirty="0">
                <a:latin typeface="휴먼엑스포"/>
                <a:cs typeface="휴먼엑스포"/>
              </a:rPr>
              <a:t>를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사용해서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팝업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크기를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정해줄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180" dirty="0">
                <a:latin typeface="휴먼엑스포"/>
                <a:cs typeface="휴먼엑스포"/>
              </a:rPr>
              <a:t>있다</a:t>
            </a:r>
            <a:r>
              <a:rPr sz="2400" spc="-180" dirty="0">
                <a:latin typeface="한컴산뜻돋움"/>
                <a:cs typeface="한컴산뜻돋움"/>
              </a:rPr>
              <a:t>.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예를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180" dirty="0">
                <a:latin typeface="휴먼엑스포"/>
                <a:cs typeface="휴먼엑스포"/>
              </a:rPr>
              <a:t>들어</a:t>
            </a:r>
            <a:r>
              <a:rPr sz="2400" spc="-180" dirty="0">
                <a:latin typeface="한컴산뜻돋움"/>
                <a:cs typeface="한컴산뜻돋움"/>
              </a:rPr>
              <a:t>,</a:t>
            </a:r>
            <a:r>
              <a:rPr sz="2400" dirty="0">
                <a:latin typeface="한컴산뜻돋움"/>
                <a:cs typeface="한컴산뜻돋움"/>
              </a:rPr>
              <a:t> </a:t>
            </a:r>
            <a:r>
              <a:rPr sz="2400" spc="-30" dirty="0">
                <a:latin typeface="한컴산뜻돋움"/>
                <a:cs typeface="한컴산뜻돋움"/>
              </a:rPr>
              <a:t>poem1.htm</a:t>
            </a:r>
            <a:r>
              <a:rPr sz="2400" spc="-30" dirty="0">
                <a:latin typeface="휴먼엑스포"/>
                <a:cs typeface="휴먼엑스포"/>
              </a:rPr>
              <a:t>을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120" dirty="0">
                <a:latin typeface="한컴산뜻돋움"/>
                <a:cs typeface="한컴산뜻돋움"/>
              </a:rPr>
              <a:t>pop1</a:t>
            </a:r>
            <a:r>
              <a:rPr sz="2400" spc="-120" dirty="0">
                <a:latin typeface="휴먼엑스포"/>
                <a:cs typeface="휴먼엑스포"/>
              </a:rPr>
              <a:t>이라는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창에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표시하는데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400</a:t>
            </a:r>
            <a:r>
              <a:rPr sz="2400" spc="-5" dirty="0">
                <a:latin typeface="한컴산뜻돋움"/>
                <a:cs typeface="한컴산뜻돋움"/>
              </a:rPr>
              <a:t>*</a:t>
            </a:r>
            <a:r>
              <a:rPr sz="2400" dirty="0">
                <a:latin typeface="한컴산뜻돋움"/>
                <a:cs typeface="한컴산뜻돋움"/>
              </a:rPr>
              <a:t>500</a:t>
            </a:r>
            <a:r>
              <a:rPr sz="2400" spc="-114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창크기를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제외한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나머지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요소는</a:t>
            </a:r>
            <a:r>
              <a:rPr sz="2400" spc="-114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표시하지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않겠다면</a:t>
            </a:r>
            <a:r>
              <a:rPr sz="2400" spc="-41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다음과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같이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표현하면</a:t>
            </a:r>
            <a:r>
              <a:rPr sz="2400" spc="-430" dirty="0">
                <a:latin typeface="휴먼엑스포"/>
                <a:cs typeface="휴먼엑스포"/>
              </a:rPr>
              <a:t> </a:t>
            </a:r>
            <a:r>
              <a:rPr sz="2400" spc="-180" dirty="0">
                <a:latin typeface="휴먼엑스포"/>
                <a:cs typeface="휴먼엑스포"/>
              </a:rPr>
              <a:t>된다</a:t>
            </a:r>
            <a:r>
              <a:rPr sz="2400" spc="-180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91539" y="4538471"/>
          <a:ext cx="10617835" cy="128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8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2640">
                <a:tc gridSpan="4"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2360"/>
                        </a:spcBef>
                      </a:pPr>
                      <a:r>
                        <a:rPr sz="2800" spc="-20" dirty="0">
                          <a:latin typeface="한컴산뜻돋움"/>
                          <a:cs typeface="한컴산뜻돋움"/>
                        </a:rPr>
                        <a:t>window.open(‘poem1.htm’,</a:t>
                      </a:r>
                      <a:r>
                        <a:rPr sz="2800" spc="-4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800" spc="-10" dirty="0">
                          <a:latin typeface="한컴산뜻돋움"/>
                          <a:cs typeface="한컴산뜻돋움"/>
                        </a:rPr>
                        <a:t>‘pop1’,</a:t>
                      </a:r>
                      <a:r>
                        <a:rPr sz="2800" spc="-8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800" spc="-10" dirty="0">
                          <a:latin typeface="한컴산뜻돋움"/>
                          <a:cs typeface="한컴산뜻돋움"/>
                        </a:rPr>
                        <a:t>‘width=400,</a:t>
                      </a:r>
                      <a:r>
                        <a:rPr sz="2800" spc="-45" dirty="0">
                          <a:latin typeface="한컴산뜻돋움"/>
                          <a:cs typeface="한컴산뜻돋움"/>
                        </a:rPr>
                        <a:t> </a:t>
                      </a:r>
                      <a:r>
                        <a:rPr sz="2800" spc="-10" dirty="0">
                          <a:latin typeface="한컴산뜻돋움"/>
                          <a:cs typeface="한컴산뜻돋움"/>
                        </a:rPr>
                        <a:t>height=500’)</a:t>
                      </a:r>
                      <a:endParaRPr sz="2800">
                        <a:latin typeface="한컴산뜻돋움"/>
                        <a:cs typeface="한컴산뜻돋움"/>
                      </a:endParaRPr>
                    </a:p>
                  </a:txBody>
                  <a:tcPr marL="0" marR="0" marT="299720" marB="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29292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9292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B w="12700">
                      <a:solidFill>
                        <a:srgbClr val="92929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T w="12700">
                      <a:solidFill>
                        <a:srgbClr val="92929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4463" y="1464563"/>
            <a:ext cx="233172" cy="23317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51940" y="5824604"/>
            <a:ext cx="144462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6695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휴먼엑스포"/>
                <a:cs typeface="휴먼엑스포"/>
              </a:rPr>
              <a:t>팝업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25" dirty="0">
                <a:latin typeface="휴먼엑스포"/>
                <a:cs typeface="휴먼엑스포"/>
              </a:rPr>
              <a:t>창에 </a:t>
            </a:r>
            <a:r>
              <a:rPr sz="2000" spc="-220" dirty="0">
                <a:latin typeface="휴먼엑스포"/>
                <a:cs typeface="휴먼엑스포"/>
              </a:rPr>
              <a:t>표시할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225" dirty="0">
                <a:latin typeface="휴먼엑스포"/>
                <a:cs typeface="휴먼엑스포"/>
              </a:rPr>
              <a:t>파일명</a:t>
            </a:r>
            <a:endParaRPr sz="2000">
              <a:latin typeface="휴먼엑스포"/>
              <a:cs typeface="휴먼엑스포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79118" y="5824604"/>
            <a:ext cx="7632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휴먼엑스포"/>
                <a:cs typeface="휴먼엑스포"/>
              </a:rPr>
              <a:t>창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190" dirty="0">
                <a:latin typeface="휴먼엑스포"/>
                <a:cs typeface="휴먼엑스포"/>
              </a:rPr>
              <a:t>이름</a:t>
            </a:r>
            <a:endParaRPr sz="2000">
              <a:latin typeface="휴먼엑스포"/>
              <a:cs typeface="휴먼엑스포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69755" y="5829440"/>
            <a:ext cx="990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휴먼엑스포"/>
                <a:cs typeface="휴먼엑스포"/>
              </a:rPr>
              <a:t>창의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185" dirty="0">
                <a:latin typeface="휴먼엑스포"/>
                <a:cs typeface="휴먼엑스포"/>
              </a:rPr>
              <a:t>속성</a:t>
            </a:r>
            <a:endParaRPr sz="2000">
              <a:latin typeface="휴먼엑스포"/>
              <a:cs typeface="휴먼엑스포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AF9FF6-9E79-863A-3E4D-1BA689D70554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스타일시트로 이미지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롤오버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6332" y="5564123"/>
            <a:ext cx="5125211" cy="25046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77595" y="2670048"/>
            <a:ext cx="5400040" cy="3145155"/>
            <a:chOff x="577595" y="2670048"/>
            <a:chExt cx="5400040" cy="3145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56" y="5564124"/>
              <a:ext cx="5125211" cy="2504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595" y="2670048"/>
              <a:ext cx="5399531" cy="29245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6248" y="594001"/>
            <a:ext cx="11013440" cy="152082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팝업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창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열기</a:t>
            </a:r>
            <a:endParaRPr sz="240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spcBef>
                <a:spcPts val="1570"/>
              </a:spcBef>
            </a:pPr>
            <a:r>
              <a:rPr sz="2400" spc="-270" dirty="0">
                <a:latin typeface="휴먼엑스포"/>
                <a:cs typeface="휴먼엑스포"/>
              </a:rPr>
              <a:t>버튼을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클릭했을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때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팝업창이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나타나게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하면서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화면의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좌표값을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통해서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5" dirty="0">
                <a:latin typeface="휴먼엑스포"/>
                <a:cs typeface="휴먼엑스포"/>
              </a:rPr>
              <a:t>위치를 </a:t>
            </a:r>
            <a:r>
              <a:rPr sz="2400" spc="-270" dirty="0">
                <a:latin typeface="휴먼엑스포"/>
                <a:cs typeface="휴먼엑스포"/>
              </a:rPr>
              <a:t>지정할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있다</a:t>
            </a:r>
            <a:r>
              <a:rPr sz="2400" spc="-18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버튼들은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스타일시트를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이용하고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위치는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자바스크립트를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이용한다</a:t>
            </a:r>
            <a:r>
              <a:rPr sz="2400" spc="-18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463" y="1464563"/>
            <a:ext cx="233172" cy="2331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5455" y="2670048"/>
            <a:ext cx="5401055" cy="29245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05450" y="5767108"/>
            <a:ext cx="5664835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16300"/>
              </a:lnSpc>
              <a:spcBef>
                <a:spcPts val="100"/>
              </a:spcBef>
            </a:pPr>
            <a:r>
              <a:rPr sz="2000" spc="-220" dirty="0">
                <a:latin typeface="휴먼엑스포"/>
                <a:cs typeface="휴먼엑스포"/>
              </a:rPr>
              <a:t>▲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220" dirty="0">
                <a:latin typeface="휴먼엑스포"/>
                <a:cs typeface="휴먼엑스포"/>
              </a:rPr>
              <a:t>브라우저를</a:t>
            </a:r>
            <a:r>
              <a:rPr sz="2000" spc="-345" dirty="0">
                <a:latin typeface="휴먼엑스포"/>
                <a:cs typeface="휴먼엑스포"/>
              </a:rPr>
              <a:t> </a:t>
            </a:r>
            <a:r>
              <a:rPr sz="2000" spc="-220" dirty="0">
                <a:latin typeface="휴먼엑스포"/>
                <a:cs typeface="휴먼엑스포"/>
              </a:rPr>
              <a:t>기준으로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220" dirty="0">
                <a:latin typeface="휴먼엑스포"/>
                <a:cs typeface="휴먼엑스포"/>
              </a:rPr>
              <a:t>팝업창을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220" dirty="0">
                <a:latin typeface="휴먼엑스포"/>
                <a:cs typeface="휴먼엑스포"/>
              </a:rPr>
              <a:t>좌측</a:t>
            </a:r>
            <a:r>
              <a:rPr sz="2000" spc="-345" dirty="0">
                <a:latin typeface="휴먼엑스포"/>
                <a:cs typeface="휴먼엑스포"/>
              </a:rPr>
              <a:t> </a:t>
            </a:r>
            <a:r>
              <a:rPr sz="2000" spc="-220" dirty="0">
                <a:latin typeface="휴먼엑스포"/>
                <a:cs typeface="휴먼엑스포"/>
              </a:rPr>
              <a:t>상단에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150" dirty="0">
                <a:latin typeface="휴먼엑스포"/>
                <a:cs typeface="휴먼엑스포"/>
              </a:rPr>
              <a:t>위치시킴</a:t>
            </a:r>
            <a:r>
              <a:rPr sz="2000" spc="-150" dirty="0">
                <a:latin typeface="한컴산뜻돋움"/>
                <a:cs typeface="한컴산뜻돋움"/>
              </a:rPr>
              <a:t>. </a:t>
            </a:r>
            <a:r>
              <a:rPr sz="2000" spc="-140" dirty="0">
                <a:solidFill>
                  <a:srgbClr val="C55A11"/>
                </a:solidFill>
                <a:latin typeface="한컴산뜻돋움"/>
                <a:cs typeface="한컴산뜻돋움"/>
              </a:rPr>
              <a:t>(</a:t>
            </a:r>
            <a:r>
              <a:rPr sz="2000" spc="-140" dirty="0">
                <a:solidFill>
                  <a:srgbClr val="C55A11"/>
                </a:solidFill>
                <a:latin typeface="휴먼엑스포"/>
                <a:cs typeface="휴먼엑스포"/>
              </a:rPr>
              <a:t>오페라</a:t>
            </a:r>
            <a:r>
              <a:rPr sz="2000" spc="-140" dirty="0">
                <a:solidFill>
                  <a:srgbClr val="C55A11"/>
                </a:solidFill>
                <a:latin typeface="한컴산뜻돋움"/>
                <a:cs typeface="한컴산뜻돋움"/>
              </a:rPr>
              <a:t>,</a:t>
            </a:r>
            <a:r>
              <a:rPr sz="2000" spc="-70" dirty="0">
                <a:solidFill>
                  <a:srgbClr val="C55A11"/>
                </a:solidFill>
                <a:latin typeface="한컴산뜻돋움"/>
                <a:cs typeface="한컴산뜻돋움"/>
              </a:rPr>
              <a:t> </a:t>
            </a:r>
            <a:r>
              <a:rPr sz="2000" spc="-220" dirty="0">
                <a:solidFill>
                  <a:srgbClr val="C55A11"/>
                </a:solidFill>
                <a:latin typeface="휴먼엑스포"/>
                <a:cs typeface="휴먼엑스포"/>
              </a:rPr>
              <a:t>크롬</a:t>
            </a:r>
            <a:r>
              <a:rPr sz="2000" spc="-335" dirty="0">
                <a:solidFill>
                  <a:srgbClr val="C55A11"/>
                </a:solidFill>
                <a:latin typeface="휴먼엑스포"/>
                <a:cs typeface="휴먼엑스포"/>
              </a:rPr>
              <a:t> </a:t>
            </a:r>
            <a:r>
              <a:rPr sz="2000" spc="-220" dirty="0">
                <a:solidFill>
                  <a:srgbClr val="C55A11"/>
                </a:solidFill>
                <a:latin typeface="휴먼엑스포"/>
                <a:cs typeface="휴먼엑스포"/>
              </a:rPr>
              <a:t>브라우저는</a:t>
            </a:r>
            <a:r>
              <a:rPr sz="2000" spc="-345" dirty="0">
                <a:solidFill>
                  <a:srgbClr val="C55A11"/>
                </a:solidFill>
                <a:latin typeface="휴먼엑스포"/>
                <a:cs typeface="휴먼엑스포"/>
              </a:rPr>
              <a:t> </a:t>
            </a:r>
            <a:r>
              <a:rPr sz="2000" spc="-25" dirty="0">
                <a:solidFill>
                  <a:srgbClr val="C55A11"/>
                </a:solidFill>
                <a:latin typeface="휴먼엑스포"/>
                <a:cs typeface="휴먼엑스포"/>
              </a:rPr>
              <a:t>제외</a:t>
            </a:r>
            <a:r>
              <a:rPr sz="2000" spc="-25" dirty="0">
                <a:solidFill>
                  <a:srgbClr val="C55A11"/>
                </a:solidFill>
                <a:latin typeface="한컴산뜻돋움"/>
                <a:cs typeface="한컴산뜻돋움"/>
              </a:rPr>
              <a:t>)</a:t>
            </a:r>
            <a:endParaRPr sz="2000">
              <a:latin typeface="한컴산뜻돋움"/>
              <a:cs typeface="한컴산뜻돋움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46451" y="5816227"/>
            <a:ext cx="4925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휴먼엑스포"/>
                <a:cs typeface="휴먼엑스포"/>
              </a:rPr>
              <a:t>▲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220" dirty="0">
                <a:latin typeface="휴먼엑스포"/>
                <a:cs typeface="휴먼엑스포"/>
              </a:rPr>
              <a:t>스크린을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220" dirty="0">
                <a:latin typeface="휴먼엑스포"/>
                <a:cs typeface="휴먼엑스포"/>
              </a:rPr>
              <a:t>기준으로</a:t>
            </a:r>
            <a:r>
              <a:rPr sz="2000" spc="-345" dirty="0">
                <a:latin typeface="휴먼엑스포"/>
                <a:cs typeface="휴먼엑스포"/>
              </a:rPr>
              <a:t> </a:t>
            </a:r>
            <a:r>
              <a:rPr sz="2000" spc="-220" dirty="0">
                <a:latin typeface="휴먼엑스포"/>
                <a:cs typeface="휴먼엑스포"/>
              </a:rPr>
              <a:t>팝업창을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220" dirty="0">
                <a:latin typeface="휴먼엑스포"/>
                <a:cs typeface="휴먼엑스포"/>
              </a:rPr>
              <a:t>중앙에</a:t>
            </a:r>
            <a:r>
              <a:rPr sz="2000" spc="-360" dirty="0">
                <a:latin typeface="휴먼엑스포"/>
                <a:cs typeface="휴먼엑스포"/>
              </a:rPr>
              <a:t> </a:t>
            </a:r>
            <a:r>
              <a:rPr sz="2000" spc="-140" dirty="0">
                <a:latin typeface="휴먼엑스포"/>
                <a:cs typeface="휴먼엑스포"/>
              </a:rPr>
              <a:t>위치시킴</a:t>
            </a:r>
            <a:r>
              <a:rPr sz="2000" spc="-140" dirty="0">
                <a:latin typeface="한컴산뜻돋움"/>
                <a:cs typeface="한컴산뜻돋움"/>
              </a:rPr>
              <a:t>.</a:t>
            </a:r>
            <a:endParaRPr sz="2000">
              <a:latin typeface="한컴산뜻돋움"/>
              <a:cs typeface="한컴산뜻돋움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C0062-624D-FDB9-49D5-5BDBCCA02583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스타일시트로 이미지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롤오버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9794" y="4910482"/>
            <a:ext cx="4714239" cy="7068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594001"/>
            <a:ext cx="11013440" cy="152082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팝업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창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열기</a:t>
            </a:r>
            <a:endParaRPr sz="240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spcBef>
                <a:spcPts val="1570"/>
              </a:spcBef>
            </a:pPr>
            <a:r>
              <a:rPr sz="2400" spc="-270" dirty="0">
                <a:latin typeface="휴먼엑스포"/>
                <a:cs typeface="휴먼엑스포"/>
              </a:rPr>
              <a:t>버튼을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클릭했을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때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팝업창이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나타나게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하면서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화면의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좌표값을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통해서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5" dirty="0">
                <a:latin typeface="휴먼엑스포"/>
                <a:cs typeface="휴먼엑스포"/>
              </a:rPr>
              <a:t>위치를 </a:t>
            </a:r>
            <a:r>
              <a:rPr sz="2400" spc="-270" dirty="0">
                <a:latin typeface="휴먼엑스포"/>
                <a:cs typeface="휴먼엑스포"/>
              </a:rPr>
              <a:t>지정할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있다</a:t>
            </a:r>
            <a:r>
              <a:rPr sz="2400" spc="-18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버튼들은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스타일시트를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이용하고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위치는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자바스크립트를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이용한다</a:t>
            </a:r>
            <a:r>
              <a:rPr sz="2400" spc="-18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463" y="1464563"/>
            <a:ext cx="233172" cy="2331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5719" y="2408849"/>
            <a:ext cx="3895725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402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한컴산뜻돋움"/>
                <a:cs typeface="한컴산뜻돋움"/>
              </a:rPr>
              <a:t>&lt;style&gt; 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input</a:t>
            </a:r>
            <a:r>
              <a:rPr sz="2400" spc="-10" dirty="0">
                <a:latin typeface="한컴산뜻돋움"/>
                <a:cs typeface="한컴산뜻돋움"/>
              </a:rPr>
              <a:t>{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padding: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10px;</a:t>
            </a:r>
            <a:endParaRPr sz="2400">
              <a:latin typeface="한컴산뜻돋움"/>
              <a:cs typeface="한컴산뜻돋움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border: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0.2em</a:t>
            </a:r>
            <a:r>
              <a:rPr sz="2400" spc="-12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solid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FF8E7E"/>
                </a:solidFill>
                <a:latin typeface="한컴산뜻돋움"/>
                <a:cs typeface="한컴산뜻돋움"/>
              </a:rPr>
              <a:t>#ff8e7f</a:t>
            </a:r>
            <a:r>
              <a:rPr sz="2400" spc="-10" dirty="0">
                <a:latin typeface="한컴산뜻돋움"/>
                <a:cs typeface="한컴산뜻돋움"/>
              </a:rPr>
              <a:t>; </a:t>
            </a:r>
            <a:r>
              <a:rPr sz="2400" spc="-20" dirty="0">
                <a:latin typeface="한컴산뜻돋움"/>
                <a:cs typeface="한컴산뜻돋움"/>
              </a:rPr>
              <a:t>border-</a:t>
            </a:r>
            <a:r>
              <a:rPr sz="2400" dirty="0">
                <a:latin typeface="한컴산뜻돋움"/>
                <a:cs typeface="한컴산뜻돋움"/>
              </a:rPr>
              <a:t>radius: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50px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50px; </a:t>
            </a:r>
            <a:r>
              <a:rPr sz="2400" dirty="0">
                <a:latin typeface="한컴산뜻돋움"/>
                <a:cs typeface="한컴산뜻돋움"/>
              </a:rPr>
              <a:t>width: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150px;</a:t>
            </a:r>
            <a:endParaRPr sz="2400">
              <a:latin typeface="한컴산뜻돋움"/>
              <a:cs typeface="한컴산뜻돋움"/>
            </a:endParaRPr>
          </a:p>
          <a:p>
            <a:pPr marL="12700" marR="1650364">
              <a:lnSpc>
                <a:spcPct val="100000"/>
              </a:lnSpc>
            </a:pPr>
            <a:r>
              <a:rPr sz="2400" spc="-20" dirty="0">
                <a:latin typeface="한컴산뜻돋움"/>
                <a:cs typeface="한컴산뜻돋움"/>
              </a:rPr>
              <a:t>font-</a:t>
            </a:r>
            <a:r>
              <a:rPr sz="2400" dirty="0">
                <a:latin typeface="한컴산뜻돋움"/>
                <a:cs typeface="한컴산뜻돋움"/>
              </a:rPr>
              <a:t>size:</a:t>
            </a:r>
            <a:r>
              <a:rPr sz="2400" spc="-4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16px; float:left;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61047" y="3038855"/>
            <a:ext cx="1481327" cy="6766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15182" y="2723098"/>
            <a:ext cx="301815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.input_bg</a:t>
            </a:r>
            <a:r>
              <a:rPr sz="2400" spc="-10" dirty="0">
                <a:latin typeface="한컴산뜻돋움"/>
                <a:cs typeface="한컴산뜻돋움"/>
              </a:rPr>
              <a:t>{ background: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FFE3E0"/>
                </a:solidFill>
                <a:latin typeface="한컴산뜻돋움"/>
                <a:cs typeface="한컴산뜻돋움"/>
              </a:rPr>
              <a:t>#ffe4e1</a:t>
            </a:r>
            <a:r>
              <a:rPr sz="2400" spc="-10" dirty="0">
                <a:latin typeface="한컴산뜻돋움"/>
                <a:cs typeface="한컴산뜻돋움"/>
              </a:rPr>
              <a:t>; margin:10px; cursor:pointer;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72245" y="2723056"/>
            <a:ext cx="295529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input:hover</a:t>
            </a:r>
            <a:r>
              <a:rPr sz="2400" spc="-10" dirty="0">
                <a:latin typeface="한컴산뜻돋움"/>
                <a:cs typeface="한컴산뜻돋움"/>
              </a:rPr>
              <a:t>{ background: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FF8E7E"/>
                </a:solidFill>
                <a:latin typeface="한컴산뜻돋움"/>
                <a:cs typeface="한컴산뜻돋움"/>
              </a:rPr>
              <a:t>#ff8e7f</a:t>
            </a:r>
            <a:r>
              <a:rPr sz="2400" spc="-10" dirty="0">
                <a:latin typeface="한컴산뜻돋움"/>
                <a:cs typeface="한컴산뜻돋움"/>
              </a:rPr>
              <a:t>; color:#ffffff;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}</a:t>
            </a:r>
            <a:endParaRPr sz="24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&lt;/style&gt;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10545" y="5854272"/>
            <a:ext cx="4714007" cy="706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4614BC-CABD-10F2-EAC3-2DFBB92FE870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스타일시트로 이미지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롤오버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" y="1290827"/>
              <a:ext cx="2945546" cy="2246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6192" y="4034028"/>
              <a:ext cx="2533891" cy="27550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1635" y="0"/>
              <a:ext cx="2150364" cy="6857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0867" y="5036832"/>
              <a:ext cx="4712195" cy="12740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8488" y="3788664"/>
              <a:ext cx="4698491" cy="22158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35344" y="-649000"/>
            <a:ext cx="9385300" cy="307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0" b="0" spc="229" dirty="0">
                <a:solidFill>
                  <a:srgbClr val="2D75B6"/>
                </a:solidFill>
                <a:latin typeface="휴먼엑스포"/>
                <a:cs typeface="휴먼엑스포"/>
              </a:rPr>
              <a:t>HTML5</a:t>
            </a:r>
            <a:endParaRPr sz="20000">
              <a:latin typeface="휴먼엑스포"/>
              <a:cs typeface="휴먼엑스포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6344" y="3192779"/>
            <a:ext cx="690244" cy="60209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1030"/>
              </a:spcBef>
            </a:pPr>
            <a:r>
              <a:rPr dirty="0"/>
              <a:t>03</a:t>
            </a:r>
            <a:r>
              <a:rPr spc="-125" dirty="0"/>
              <a:t> </a:t>
            </a:r>
            <a:r>
              <a:rPr spc="-155" dirty="0"/>
              <a:t>객체</a:t>
            </a:r>
            <a:r>
              <a:rPr spc="-125" dirty="0"/>
              <a:t> </a:t>
            </a:r>
            <a:r>
              <a:rPr spc="-145" dirty="0"/>
              <a:t>방식</a:t>
            </a:r>
            <a:r>
              <a:rPr spc="-114" dirty="0"/>
              <a:t> </a:t>
            </a:r>
            <a:r>
              <a:rPr spc="-10" dirty="0"/>
              <a:t>프로그래밍</a:t>
            </a:r>
          </a:p>
          <a:p>
            <a:pPr marL="5092700">
              <a:lnSpc>
                <a:spcPct val="100000"/>
              </a:lnSpc>
              <a:spcBef>
                <a:spcPts val="1875"/>
              </a:spcBef>
            </a:pPr>
            <a:r>
              <a:rPr sz="8000" b="1" spc="-10" dirty="0">
                <a:solidFill>
                  <a:srgbClr val="00359E"/>
                </a:solidFill>
                <a:latin typeface="Arial"/>
                <a:cs typeface="Arial"/>
              </a:rPr>
              <a:t>HTML5</a:t>
            </a:r>
            <a:endParaRPr sz="8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64563"/>
            <a:ext cx="233172" cy="233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594001"/>
            <a:ext cx="11013440" cy="605218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팝업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창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열기</a:t>
            </a:r>
            <a:endParaRPr sz="2400" dirty="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spcBef>
                <a:spcPts val="1570"/>
              </a:spcBef>
            </a:pPr>
            <a:r>
              <a:rPr sz="2400" spc="-270" dirty="0">
                <a:latin typeface="휴먼엑스포"/>
                <a:cs typeface="휴먼엑스포"/>
              </a:rPr>
              <a:t>버튼을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클릭했을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때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팝업창이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나타나게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하면서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화면의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좌표값을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통해서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5" dirty="0">
                <a:latin typeface="휴먼엑스포"/>
                <a:cs typeface="휴먼엑스포"/>
              </a:rPr>
              <a:t>위치를 </a:t>
            </a:r>
            <a:r>
              <a:rPr sz="2400" spc="-270" dirty="0">
                <a:latin typeface="휴먼엑스포"/>
                <a:cs typeface="휴먼엑스포"/>
              </a:rPr>
              <a:t>지정할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있다</a:t>
            </a:r>
            <a:r>
              <a:rPr sz="2400" spc="-18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버튼들은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스타일시트를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이용하고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위치는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자바스크립트를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이용한다</a:t>
            </a:r>
            <a:r>
              <a:rPr sz="2400" spc="-185" dirty="0">
                <a:latin typeface="한컴산뜻돋움"/>
                <a:cs typeface="한컴산뜻돋움"/>
              </a:rPr>
              <a:t>.</a:t>
            </a:r>
            <a:endParaRPr sz="2400" dirty="0">
              <a:latin typeface="한컴산뜻돋움"/>
              <a:cs typeface="한컴산뜻돋움"/>
            </a:endParaRPr>
          </a:p>
          <a:p>
            <a:pPr marL="589280">
              <a:lnSpc>
                <a:spcPct val="100000"/>
              </a:lnSpc>
              <a:spcBef>
                <a:spcPts val="1120"/>
              </a:spcBef>
            </a:pPr>
            <a:r>
              <a:rPr sz="2400" spc="-10" dirty="0">
                <a:latin typeface="한컴산뜻돋움"/>
                <a:cs typeface="한컴산뜻돋움"/>
              </a:rPr>
              <a:t>&lt;SCRIPT&gt;</a:t>
            </a:r>
            <a:endParaRPr sz="2400" dirty="0">
              <a:latin typeface="한컴산뜻돋움"/>
              <a:cs typeface="한컴산뜻돋움"/>
            </a:endParaRPr>
          </a:p>
          <a:p>
            <a:pPr marL="793115" marR="6539865" indent="-20447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function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openWin</a:t>
            </a:r>
            <a:r>
              <a:rPr sz="2400" spc="-10" dirty="0">
                <a:latin typeface="한컴산뜻돋움"/>
                <a:cs typeface="한컴산뜻돋움"/>
              </a:rPr>
              <a:t>(fName)</a:t>
            </a:r>
            <a:r>
              <a:rPr sz="2400" spc="-70" dirty="0">
                <a:latin typeface="한컴산뜻돋움"/>
                <a:cs typeface="한컴산뜻돋움"/>
              </a:rPr>
              <a:t> </a:t>
            </a:r>
            <a:r>
              <a:rPr sz="2400" spc="-50" dirty="0">
                <a:latin typeface="한컴산뜻돋움"/>
                <a:cs typeface="한컴산뜻돋움"/>
              </a:rPr>
              <a:t>{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var</a:t>
            </a:r>
            <a:r>
              <a:rPr sz="2400" spc="-10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한컴산뜻돋움"/>
                <a:cs typeface="한컴산뜻돋움"/>
              </a:rPr>
              <a:t>wName</a:t>
            </a:r>
            <a:r>
              <a:rPr sz="2400" spc="-12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=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"pop2"</a:t>
            </a:r>
            <a:endParaRPr sz="2400" dirty="0">
              <a:latin typeface="한컴산뜻돋움"/>
              <a:cs typeface="한컴산뜻돋움"/>
            </a:endParaRPr>
          </a:p>
          <a:p>
            <a:pPr marL="793115" marR="8056245">
              <a:lnSpc>
                <a:spcPct val="100000"/>
              </a:lnSpc>
            </a:pP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var</a:t>
            </a:r>
            <a:r>
              <a:rPr sz="2400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C00000"/>
                </a:solidFill>
                <a:latin typeface="한컴산뜻돋움"/>
                <a:cs typeface="한컴산뜻돋움"/>
              </a:rPr>
              <a:t>winW</a:t>
            </a:r>
            <a:r>
              <a:rPr sz="2400" spc="-95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=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-25" dirty="0">
                <a:latin typeface="한컴산뜻돋움"/>
                <a:cs typeface="한컴산뜻돋움"/>
              </a:rPr>
              <a:t>500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var</a:t>
            </a:r>
            <a:r>
              <a:rPr sz="2400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C00000"/>
                </a:solidFill>
                <a:latin typeface="한컴산뜻돋움"/>
                <a:cs typeface="한컴산뜻돋움"/>
              </a:rPr>
              <a:t>winH</a:t>
            </a:r>
            <a:r>
              <a:rPr sz="2400" spc="-10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=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spc="-25" dirty="0">
                <a:latin typeface="한컴산뜻돋움"/>
                <a:cs typeface="한컴산뜻돋움"/>
              </a:rPr>
              <a:t>350</a:t>
            </a:r>
            <a:endParaRPr sz="2400" dirty="0">
              <a:latin typeface="한컴산뜻돋움"/>
              <a:cs typeface="한컴산뜻돋움"/>
            </a:endParaRPr>
          </a:p>
          <a:p>
            <a:pPr marL="793115" marR="4324350">
              <a:lnSpc>
                <a:spcPct val="100000"/>
              </a:lnSpc>
            </a:pP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var</a:t>
            </a:r>
            <a:r>
              <a:rPr sz="2400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C00000"/>
                </a:solidFill>
                <a:latin typeface="한컴산뜻돋움"/>
                <a:cs typeface="한컴산뜻돋움"/>
              </a:rPr>
              <a:t>newWinW</a:t>
            </a:r>
            <a:r>
              <a:rPr sz="2400" spc="-9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=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(screen.width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-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winW)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/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50" dirty="0">
                <a:latin typeface="한컴산뜻돋움"/>
                <a:cs typeface="한컴산뜻돋움"/>
              </a:rPr>
              <a:t>2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var</a:t>
            </a:r>
            <a:r>
              <a:rPr sz="2400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C00000"/>
                </a:solidFill>
                <a:latin typeface="한컴산뜻돋움"/>
                <a:cs typeface="한컴산뜻돋움"/>
              </a:rPr>
              <a:t>newWinH</a:t>
            </a:r>
            <a:r>
              <a:rPr sz="2400" spc="-9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=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(screen.height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-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winH)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/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50" dirty="0">
                <a:latin typeface="한컴산뜻돋움"/>
                <a:cs typeface="한컴산뜻돋움"/>
              </a:rPr>
              <a:t>2</a:t>
            </a:r>
            <a:endParaRPr sz="2400" dirty="0">
              <a:latin typeface="한컴산뜻돋움"/>
              <a:cs typeface="한컴산뜻돋움"/>
            </a:endParaRPr>
          </a:p>
          <a:p>
            <a:pPr marL="589280" marR="63500" indent="203835">
              <a:lnSpc>
                <a:spcPct val="100000"/>
              </a:lnSpc>
            </a:pP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var</a:t>
            </a:r>
            <a:r>
              <a:rPr sz="2400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C00000"/>
                </a:solidFill>
                <a:latin typeface="한컴산뜻돋움"/>
                <a:cs typeface="한컴산뜻돋움"/>
              </a:rPr>
              <a:t>options</a:t>
            </a:r>
            <a:r>
              <a:rPr sz="2400" spc="-80" dirty="0">
                <a:solidFill>
                  <a:srgbClr val="C00000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=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'</a:t>
            </a:r>
            <a:r>
              <a:rPr sz="2400" dirty="0">
                <a:solidFill>
                  <a:srgbClr val="A6A6A6"/>
                </a:solidFill>
                <a:latin typeface="한컴산뜻돋움"/>
                <a:cs typeface="한컴산뜻돋움"/>
              </a:rPr>
              <a:t>width=</a:t>
            </a:r>
            <a:r>
              <a:rPr sz="2400" dirty="0">
                <a:latin typeface="한컴산뜻돋움"/>
                <a:cs typeface="한컴산뜻돋움"/>
              </a:rPr>
              <a:t>'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+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winW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+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'</a:t>
            </a:r>
            <a:r>
              <a:rPr sz="2400" dirty="0">
                <a:solidFill>
                  <a:srgbClr val="A6A6A6"/>
                </a:solidFill>
                <a:latin typeface="한컴산뜻돋움"/>
                <a:cs typeface="한컴산뜻돋움"/>
              </a:rPr>
              <a:t>,</a:t>
            </a:r>
            <a:r>
              <a:rPr sz="2400" spc="-100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A6A6A6"/>
                </a:solidFill>
                <a:latin typeface="한컴산뜻돋움"/>
                <a:cs typeface="한컴산뜻돋움"/>
              </a:rPr>
              <a:t>height=</a:t>
            </a:r>
            <a:r>
              <a:rPr sz="2400" dirty="0">
                <a:latin typeface="한컴산뜻돋움"/>
                <a:cs typeface="한컴산뜻돋움"/>
              </a:rPr>
              <a:t>'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+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winH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+</a:t>
            </a:r>
            <a:r>
              <a:rPr sz="2400" spc="-11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'</a:t>
            </a:r>
            <a:r>
              <a:rPr sz="2400" dirty="0">
                <a:solidFill>
                  <a:srgbClr val="A6A6A6"/>
                </a:solidFill>
                <a:latin typeface="한컴산뜻돋움"/>
                <a:cs typeface="한컴산뜻돋움"/>
              </a:rPr>
              <a:t>,</a:t>
            </a:r>
            <a:r>
              <a:rPr sz="2400" spc="-100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400" spc="-10" dirty="0">
                <a:solidFill>
                  <a:srgbClr val="A6A6A6"/>
                </a:solidFill>
                <a:latin typeface="한컴산뜻돋움"/>
                <a:cs typeface="한컴산뜻돋움"/>
              </a:rPr>
              <a:t>left=</a:t>
            </a:r>
            <a:r>
              <a:rPr sz="2400" spc="-10" dirty="0">
                <a:latin typeface="한컴산뜻돋움"/>
                <a:cs typeface="한컴산뜻돋움"/>
              </a:rPr>
              <a:t>'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+</a:t>
            </a:r>
            <a:r>
              <a:rPr sz="2400" spc="-114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newWinW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-50" dirty="0">
                <a:latin typeface="한컴산뜻돋움"/>
                <a:cs typeface="한컴산뜻돋움"/>
              </a:rPr>
              <a:t>+ </a:t>
            </a:r>
            <a:r>
              <a:rPr sz="2400" dirty="0">
                <a:latin typeface="한컴산뜻돋움"/>
                <a:cs typeface="한컴산뜻돋움"/>
              </a:rPr>
              <a:t>'</a:t>
            </a:r>
            <a:r>
              <a:rPr sz="2400" dirty="0">
                <a:solidFill>
                  <a:srgbClr val="A6A6A6"/>
                </a:solidFill>
                <a:latin typeface="한컴산뜻돋움"/>
                <a:cs typeface="한컴산뜻돋움"/>
              </a:rPr>
              <a:t>,</a:t>
            </a:r>
            <a:r>
              <a:rPr sz="2400" spc="-9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A6A6A6"/>
                </a:solidFill>
                <a:latin typeface="한컴산뜻돋움"/>
                <a:cs typeface="한컴산뜻돋움"/>
              </a:rPr>
              <a:t>top</a:t>
            </a:r>
            <a:r>
              <a:rPr sz="2400" spc="-95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solidFill>
                  <a:srgbClr val="A6A6A6"/>
                </a:solidFill>
                <a:latin typeface="한컴산뜻돋움"/>
                <a:cs typeface="한컴산뜻돋움"/>
              </a:rPr>
              <a:t>=</a:t>
            </a:r>
            <a:r>
              <a:rPr sz="2400" spc="-90" dirty="0">
                <a:solidFill>
                  <a:srgbClr val="A6A6A6"/>
                </a:solidFill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'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+</a:t>
            </a:r>
            <a:r>
              <a:rPr sz="2400" spc="-10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newWinH</a:t>
            </a:r>
            <a:endParaRPr sz="2400" dirty="0">
              <a:latin typeface="한컴산뜻돋움"/>
              <a:cs typeface="한컴산뜻돋움"/>
            </a:endParaRPr>
          </a:p>
          <a:p>
            <a:pPr marL="793115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window.open(fName,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20" dirty="0">
                <a:latin typeface="한컴산뜻돋움"/>
                <a:cs typeface="한컴산뜻돋움"/>
              </a:rPr>
              <a:t>wName,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options)</a:t>
            </a:r>
            <a:endParaRPr sz="2400" dirty="0">
              <a:latin typeface="한컴산뜻돋움"/>
              <a:cs typeface="한컴산뜻돋움"/>
            </a:endParaRPr>
          </a:p>
          <a:p>
            <a:pPr marL="589280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}</a:t>
            </a:r>
          </a:p>
          <a:p>
            <a:pPr marL="58928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&lt;/SCRIPT&gt;</a:t>
            </a:r>
            <a:endParaRPr sz="2400" dirty="0">
              <a:latin typeface="한컴산뜻돋움"/>
              <a:cs typeface="한컴산뜻돋움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00BA2-833D-DF79-7AB3-E031948EF41D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스타일시트로 이미지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롤오버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64563"/>
            <a:ext cx="233172" cy="233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594001"/>
            <a:ext cx="11013440" cy="495490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9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팝업</a:t>
            </a:r>
            <a:r>
              <a:rPr sz="2400" b="1" spc="-13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14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창</a:t>
            </a:r>
            <a:r>
              <a:rPr sz="2400" b="1" spc="-1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 </a:t>
            </a:r>
            <a:r>
              <a:rPr sz="2400" b="1" spc="-35" dirty="0">
                <a:solidFill>
                  <a:srgbClr val="00AFEF"/>
                </a:solidFill>
                <a:latin typeface="나눔고딕 ExtraBold"/>
                <a:cs typeface="나눔고딕 ExtraBold"/>
              </a:rPr>
              <a:t>열기</a:t>
            </a:r>
            <a:endParaRPr sz="2400">
              <a:latin typeface="나눔고딕 ExtraBold"/>
              <a:cs typeface="나눔고딕 ExtraBold"/>
            </a:endParaRPr>
          </a:p>
          <a:p>
            <a:pPr marL="431800" marR="5080">
              <a:lnSpc>
                <a:spcPct val="100000"/>
              </a:lnSpc>
              <a:spcBef>
                <a:spcPts val="1570"/>
              </a:spcBef>
            </a:pPr>
            <a:r>
              <a:rPr sz="2400" spc="-270" dirty="0">
                <a:latin typeface="휴먼엑스포"/>
                <a:cs typeface="휴먼엑스포"/>
              </a:rPr>
              <a:t>버튼을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클릭했을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때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팝업창이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나타나게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하면서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화면의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좌표값을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통해서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95" dirty="0">
                <a:latin typeface="휴먼엑스포"/>
                <a:cs typeface="휴먼엑스포"/>
              </a:rPr>
              <a:t>위치를 </a:t>
            </a:r>
            <a:r>
              <a:rPr sz="2400" spc="-270" dirty="0">
                <a:latin typeface="휴먼엑스포"/>
                <a:cs typeface="휴먼엑스포"/>
              </a:rPr>
              <a:t>지정할</a:t>
            </a:r>
            <a:r>
              <a:rPr sz="2400" spc="-425" dirty="0">
                <a:latin typeface="휴먼엑스포"/>
                <a:cs typeface="휴먼엑스포"/>
              </a:rPr>
              <a:t> </a:t>
            </a:r>
            <a:r>
              <a:rPr sz="2400" spc="-265" dirty="0">
                <a:latin typeface="휴먼엑스포"/>
                <a:cs typeface="휴먼엑스포"/>
              </a:rPr>
              <a:t>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있다</a:t>
            </a:r>
            <a:r>
              <a:rPr sz="2400" spc="-18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버튼들은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스타일시트를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이용하고</a:t>
            </a:r>
            <a:r>
              <a:rPr sz="2400" spc="-409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창의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위치는</a:t>
            </a:r>
            <a:r>
              <a:rPr sz="2400" spc="-420" dirty="0">
                <a:latin typeface="휴먼엑스포"/>
                <a:cs typeface="휴먼엑스포"/>
              </a:rPr>
              <a:t> </a:t>
            </a:r>
            <a:r>
              <a:rPr sz="2400" spc="-270" dirty="0">
                <a:latin typeface="휴먼엑스포"/>
                <a:cs typeface="휴먼엑스포"/>
              </a:rPr>
              <a:t>자바스크립트를</a:t>
            </a:r>
            <a:r>
              <a:rPr sz="2400" spc="-405" dirty="0">
                <a:latin typeface="휴먼엑스포"/>
                <a:cs typeface="휴먼엑스포"/>
              </a:rPr>
              <a:t> </a:t>
            </a:r>
            <a:r>
              <a:rPr sz="2400" spc="-185" dirty="0">
                <a:latin typeface="휴먼엑스포"/>
                <a:cs typeface="휴먼엑스포"/>
              </a:rPr>
              <a:t>이용한다</a:t>
            </a:r>
            <a:r>
              <a:rPr sz="2400" spc="-18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589280">
              <a:lnSpc>
                <a:spcPct val="100000"/>
              </a:lnSpc>
              <a:spcBef>
                <a:spcPts val="1120"/>
              </a:spcBef>
            </a:pPr>
            <a:r>
              <a:rPr sz="2400" spc="-10" dirty="0">
                <a:latin typeface="한컴산뜻돋움"/>
                <a:cs typeface="한컴산뜻돋움"/>
              </a:rPr>
              <a:t>&lt;BODY&gt;</a:t>
            </a:r>
            <a:endParaRPr sz="2400">
              <a:latin typeface="한컴산뜻돋움"/>
              <a:cs typeface="한컴산뜻돋움"/>
            </a:endParaRPr>
          </a:p>
          <a:p>
            <a:pPr marL="58928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&lt;FORM&gt;</a:t>
            </a:r>
            <a:endParaRPr sz="2400">
              <a:latin typeface="한컴산뜻돋움"/>
              <a:cs typeface="한컴산뜻돋움"/>
            </a:endParaRPr>
          </a:p>
          <a:p>
            <a:pPr marL="589280" marR="460375">
              <a:lnSpc>
                <a:spcPct val="100000"/>
              </a:lnSpc>
            </a:pPr>
            <a:r>
              <a:rPr sz="2400" dirty="0">
                <a:latin typeface="한컴산뜻돋움"/>
                <a:cs typeface="한컴산뜻돋움"/>
              </a:rPr>
              <a:t>&lt;INPUT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TYPE="button"</a:t>
            </a:r>
            <a:r>
              <a:rPr sz="2400" spc="-4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class=</a:t>
            </a:r>
            <a:r>
              <a:rPr sz="2400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input_bg</a:t>
            </a:r>
            <a:r>
              <a:rPr sz="2400" spc="-6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-95" dirty="0">
                <a:latin typeface="한컴산뜻돋움"/>
                <a:cs typeface="한컴산뜻돋움"/>
              </a:rPr>
              <a:t>VALUE="</a:t>
            </a:r>
            <a:r>
              <a:rPr sz="2400" spc="-95" dirty="0">
                <a:solidFill>
                  <a:srgbClr val="C55A11"/>
                </a:solidFill>
                <a:latin typeface="휴먼엑스포"/>
                <a:cs typeface="휴먼엑스포"/>
              </a:rPr>
              <a:t>기본</a:t>
            </a:r>
            <a:r>
              <a:rPr sz="2400" spc="-405" dirty="0">
                <a:solidFill>
                  <a:srgbClr val="C55A11"/>
                </a:solidFill>
                <a:latin typeface="휴먼엑스포"/>
                <a:cs typeface="휴먼엑스포"/>
              </a:rPr>
              <a:t> </a:t>
            </a:r>
            <a:r>
              <a:rPr sz="2400" spc="-270" dirty="0">
                <a:solidFill>
                  <a:srgbClr val="C55A11"/>
                </a:solidFill>
                <a:latin typeface="휴먼엑스포"/>
                <a:cs typeface="휴먼엑스포"/>
              </a:rPr>
              <a:t>위치에</a:t>
            </a:r>
            <a:r>
              <a:rPr sz="2400" spc="-415" dirty="0">
                <a:solidFill>
                  <a:srgbClr val="C55A11"/>
                </a:solidFill>
                <a:latin typeface="휴먼엑스포"/>
                <a:cs typeface="휴먼엑스포"/>
              </a:rPr>
              <a:t> </a:t>
            </a:r>
            <a:r>
              <a:rPr sz="2400" spc="-25" dirty="0">
                <a:solidFill>
                  <a:srgbClr val="C55A11"/>
                </a:solidFill>
                <a:latin typeface="휴먼엑스포"/>
                <a:cs typeface="휴먼엑스포"/>
              </a:rPr>
              <a:t>열기</a:t>
            </a:r>
            <a:r>
              <a:rPr sz="2400" spc="-25" dirty="0">
                <a:latin typeface="한컴산뜻돋움"/>
                <a:cs typeface="한컴산뜻돋움"/>
              </a:rPr>
              <a:t>" </a:t>
            </a:r>
            <a:r>
              <a:rPr sz="2400" spc="-10" dirty="0">
                <a:latin typeface="한컴산뜻돋움"/>
                <a:cs typeface="한컴산뜻돋움"/>
              </a:rPr>
              <a:t>onClick="</a:t>
            </a:r>
            <a:r>
              <a:rPr sz="24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window.open</a:t>
            </a:r>
            <a:r>
              <a:rPr sz="2400" spc="-10" dirty="0">
                <a:latin typeface="한컴산뜻돋움"/>
                <a:cs typeface="한컴산뜻돋움"/>
              </a:rPr>
              <a:t>('lecture_14_popup_w.html',</a:t>
            </a:r>
            <a:r>
              <a:rPr sz="2400" spc="7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'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pop1</a:t>
            </a:r>
            <a:r>
              <a:rPr sz="2400" dirty="0">
                <a:latin typeface="한컴산뜻돋움"/>
                <a:cs typeface="한컴산뜻돋움"/>
              </a:rPr>
              <a:t>',</a:t>
            </a:r>
            <a:r>
              <a:rPr sz="2400" spc="2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'width=500, height=350')"&gt;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한컴산뜻돋움"/>
              <a:cs typeface="한컴산뜻돋움"/>
            </a:endParaRPr>
          </a:p>
          <a:p>
            <a:pPr marL="589280" marR="1718945">
              <a:lnSpc>
                <a:spcPct val="100000"/>
              </a:lnSpc>
              <a:spcBef>
                <a:spcPts val="5"/>
              </a:spcBef>
              <a:tabLst>
                <a:tab pos="5974715" algn="l"/>
              </a:tabLst>
            </a:pPr>
            <a:r>
              <a:rPr sz="2400" dirty="0">
                <a:latin typeface="한컴산뜻돋움"/>
                <a:cs typeface="한컴산뜻돋움"/>
              </a:rPr>
              <a:t>&lt;INPUT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TYPE="button"</a:t>
            </a:r>
            <a:r>
              <a:rPr sz="2400" spc="-65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class=input_bg</a:t>
            </a:r>
            <a:r>
              <a:rPr sz="2400" dirty="0">
                <a:latin typeface="한컴산뜻돋움"/>
                <a:cs typeface="한컴산뜻돋움"/>
              </a:rPr>
              <a:t>	</a:t>
            </a:r>
            <a:r>
              <a:rPr sz="2400" spc="-95" dirty="0">
                <a:latin typeface="한컴산뜻돋움"/>
                <a:cs typeface="한컴산뜻돋움"/>
              </a:rPr>
              <a:t>VALUE="</a:t>
            </a:r>
            <a:r>
              <a:rPr sz="2400" spc="-95" dirty="0">
                <a:solidFill>
                  <a:srgbClr val="C55A11"/>
                </a:solidFill>
                <a:latin typeface="휴먼엑스포"/>
                <a:cs typeface="휴먼엑스포"/>
              </a:rPr>
              <a:t>화면</a:t>
            </a:r>
            <a:r>
              <a:rPr sz="2400" spc="-380" dirty="0">
                <a:solidFill>
                  <a:srgbClr val="C55A11"/>
                </a:solidFill>
                <a:latin typeface="휴먼엑스포"/>
                <a:cs typeface="휴먼엑스포"/>
              </a:rPr>
              <a:t> </a:t>
            </a:r>
            <a:r>
              <a:rPr sz="2400" spc="-270" dirty="0">
                <a:solidFill>
                  <a:srgbClr val="C55A11"/>
                </a:solidFill>
                <a:latin typeface="휴먼엑스포"/>
                <a:cs typeface="휴먼엑스포"/>
              </a:rPr>
              <a:t>가운데</a:t>
            </a:r>
            <a:r>
              <a:rPr sz="2400" spc="-390" dirty="0">
                <a:solidFill>
                  <a:srgbClr val="C55A11"/>
                </a:solidFill>
                <a:latin typeface="휴먼엑스포"/>
                <a:cs typeface="휴먼엑스포"/>
              </a:rPr>
              <a:t> </a:t>
            </a:r>
            <a:r>
              <a:rPr sz="2400" spc="-180" dirty="0">
                <a:solidFill>
                  <a:srgbClr val="C55A11"/>
                </a:solidFill>
                <a:latin typeface="휴먼엑스포"/>
                <a:cs typeface="휴먼엑스포"/>
              </a:rPr>
              <a:t>열기</a:t>
            </a:r>
            <a:r>
              <a:rPr sz="2400" spc="-180" dirty="0">
                <a:latin typeface="한컴산뜻돋움"/>
                <a:cs typeface="한컴산뜻돋움"/>
              </a:rPr>
              <a:t>" </a:t>
            </a:r>
            <a:r>
              <a:rPr sz="2400" spc="-10" dirty="0">
                <a:latin typeface="한컴산뜻돋움"/>
                <a:cs typeface="한컴산뜻돋움"/>
              </a:rPr>
              <a:t>onClick="</a:t>
            </a:r>
            <a:r>
              <a:rPr sz="2400" spc="-10" dirty="0">
                <a:solidFill>
                  <a:srgbClr val="FF0000"/>
                </a:solidFill>
                <a:latin typeface="한컴산뜻돋움"/>
                <a:cs typeface="한컴산뜻돋움"/>
              </a:rPr>
              <a:t>openWin</a:t>
            </a:r>
            <a:r>
              <a:rPr sz="2400" spc="-10" dirty="0">
                <a:latin typeface="한컴산뜻돋움"/>
                <a:cs typeface="한컴산뜻돋움"/>
              </a:rPr>
              <a:t>('lecture_14_popup_w.html')"&gt;</a:t>
            </a:r>
            <a:r>
              <a:rPr sz="2400" spc="210" dirty="0">
                <a:latin typeface="한컴산뜻돋움"/>
                <a:cs typeface="한컴산뜻돋움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&lt;/FORM&gt;</a:t>
            </a:r>
            <a:endParaRPr sz="2400">
              <a:latin typeface="한컴산뜻돋움"/>
              <a:cs typeface="한컴산뜻돋움"/>
            </a:endParaRPr>
          </a:p>
          <a:p>
            <a:pPr marL="589280">
              <a:lnSpc>
                <a:spcPct val="100000"/>
              </a:lnSpc>
            </a:pPr>
            <a:r>
              <a:rPr sz="2400" spc="-10" dirty="0">
                <a:latin typeface="한컴산뜻돋움"/>
                <a:cs typeface="한컴산뜻돋움"/>
              </a:rPr>
              <a:t>&lt;/BODY&gt;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0546" y="5677353"/>
            <a:ext cx="4714238" cy="707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4FEEAE-E0C6-8914-0786-2FCAF282D96F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스타일시트로 이미지 </a:t>
            </a:r>
            <a:r>
              <a:rPr lang="ko-KR" altLang="en-US" sz="4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롤오버</a:t>
            </a:r>
            <a:endParaRPr lang="ko-KR" altLang="en-US" sz="4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5291" y="3091278"/>
            <a:ext cx="3965184" cy="37667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820" y="2539201"/>
            <a:ext cx="233172" cy="2316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2820" y="4015957"/>
            <a:ext cx="233172" cy="2331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4605" y="1728907"/>
            <a:ext cx="10765790" cy="36925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객체란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?</a:t>
            </a:r>
            <a:endParaRPr sz="2400">
              <a:latin typeface="한컴산뜻돋움"/>
              <a:cs typeface="한컴산뜻돋움"/>
            </a:endParaRPr>
          </a:p>
          <a:p>
            <a:pPr marL="431800" marR="212090">
              <a:lnSpc>
                <a:spcPct val="101000"/>
              </a:lnSpc>
              <a:spcBef>
                <a:spcPts val="1055"/>
              </a:spcBef>
            </a:pPr>
            <a:r>
              <a:rPr sz="2400" spc="890" dirty="0">
                <a:latin typeface="휴먼아미체"/>
                <a:cs typeface="휴먼아미체"/>
              </a:rPr>
              <a:t>자바스크립트는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흔히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3200" b="1" spc="-160" dirty="0">
                <a:solidFill>
                  <a:srgbClr val="1F3863"/>
                </a:solidFill>
                <a:latin typeface="나눔고딕 ExtraBold"/>
                <a:cs typeface="나눔고딕 ExtraBold"/>
              </a:rPr>
              <a:t>객체</a:t>
            </a:r>
            <a:r>
              <a:rPr sz="3200" b="1" spc="-190" dirty="0">
                <a:solidFill>
                  <a:srgbClr val="1F3863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1F3863"/>
                </a:solidFill>
                <a:latin typeface="나눔고딕 ExtraBold"/>
                <a:cs typeface="나눔고딕 ExtraBold"/>
              </a:rPr>
              <a:t>방식</a:t>
            </a:r>
            <a:r>
              <a:rPr sz="3200" b="1" spc="-190" dirty="0">
                <a:solidFill>
                  <a:srgbClr val="1F3863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160" dirty="0">
                <a:solidFill>
                  <a:srgbClr val="1F3863"/>
                </a:solidFill>
                <a:latin typeface="나눔고딕 ExtraBold"/>
                <a:cs typeface="나눔고딕 ExtraBold"/>
              </a:rPr>
              <a:t>프로그래밍</a:t>
            </a:r>
            <a:r>
              <a:rPr sz="3200" b="1" spc="-200" dirty="0">
                <a:solidFill>
                  <a:srgbClr val="1F3863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345" dirty="0">
                <a:solidFill>
                  <a:srgbClr val="1F3863"/>
                </a:solidFill>
                <a:latin typeface="나눔고딕 ExtraBold"/>
                <a:cs typeface="나눔고딕 ExtraBold"/>
              </a:rPr>
              <a:t>언어</a:t>
            </a:r>
            <a:r>
              <a:rPr sz="2400" spc="345" dirty="0">
                <a:latin typeface="휴먼아미체"/>
                <a:cs typeface="휴먼아미체"/>
              </a:rPr>
              <a:t>라고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425" dirty="0">
                <a:latin typeface="휴먼아미체"/>
                <a:cs typeface="휴먼아미체"/>
              </a:rPr>
              <a:t>한다</a:t>
            </a:r>
            <a:r>
              <a:rPr sz="2400" spc="425" dirty="0">
                <a:latin typeface="한컴산뜻돋움"/>
                <a:cs typeface="한컴산뜻돋움"/>
              </a:rPr>
              <a:t>.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객체를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중심으로 </a:t>
            </a:r>
            <a:r>
              <a:rPr sz="2400" spc="869" dirty="0">
                <a:latin typeface="휴먼아미체"/>
                <a:cs typeface="휴먼아미체"/>
              </a:rPr>
              <a:t>프로그래밍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한다는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뜻이다</a:t>
            </a:r>
            <a:r>
              <a:rPr sz="2400" spc="610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220" dirty="0">
                <a:latin typeface="휴먼아미체"/>
                <a:cs typeface="휴먼아미체"/>
              </a:rPr>
              <a:t>객체</a:t>
            </a:r>
            <a:r>
              <a:rPr sz="2400" spc="220" dirty="0">
                <a:latin typeface="한컴산뜻돋움"/>
                <a:cs typeface="한컴산뜻돋움"/>
              </a:rPr>
              <a:t>(object)</a:t>
            </a:r>
            <a:r>
              <a:rPr sz="2400" spc="220" dirty="0">
                <a:latin typeface="휴먼아미체"/>
                <a:cs typeface="휴먼아미체"/>
              </a:rPr>
              <a:t>라는</a:t>
            </a:r>
            <a:r>
              <a:rPr sz="2400" spc="-40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생소한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용어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60" dirty="0">
                <a:latin typeface="휴먼아미체"/>
                <a:cs typeface="휴먼아미체"/>
              </a:rPr>
              <a:t>내용도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30" dirty="0">
                <a:latin typeface="휴먼아미체"/>
                <a:cs typeface="휴먼아미체"/>
              </a:rPr>
              <a:t>어려울 </a:t>
            </a:r>
            <a:r>
              <a:rPr sz="2400" spc="810" dirty="0">
                <a:latin typeface="휴먼아미체"/>
                <a:cs typeface="휴먼아미체"/>
              </a:rPr>
              <a:t>것이라고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생각하는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객체는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생각한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것보다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어렵지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않다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</a:pPr>
            <a:r>
              <a:rPr sz="2400" spc="140" dirty="0">
                <a:latin typeface="휴먼아미체"/>
                <a:cs typeface="휴먼아미체"/>
              </a:rPr>
              <a:t>객체</a:t>
            </a:r>
            <a:r>
              <a:rPr sz="2400" spc="140" dirty="0">
                <a:latin typeface="한컴산뜻돋움"/>
                <a:cs typeface="한컴산뜻돋움"/>
              </a:rPr>
              <a:t>(object)</a:t>
            </a:r>
            <a:r>
              <a:rPr sz="2400" spc="140" dirty="0">
                <a:latin typeface="휴먼아미체"/>
                <a:cs typeface="휴먼아미체"/>
              </a:rPr>
              <a:t>란</a:t>
            </a:r>
            <a:r>
              <a:rPr sz="2400" spc="-409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사실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컴퓨터에서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인식할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모든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대상을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가리키는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500" dirty="0">
                <a:latin typeface="휴먼아미체"/>
                <a:cs typeface="휴먼아미체"/>
              </a:rPr>
              <a:t>말이다</a:t>
            </a:r>
            <a:r>
              <a:rPr sz="2400" spc="500" dirty="0">
                <a:latin typeface="한컴산뜻돋움"/>
                <a:cs typeface="한컴산뜻돋움"/>
              </a:rPr>
              <a:t>. </a:t>
            </a:r>
            <a:r>
              <a:rPr sz="2400" spc="615" dirty="0">
                <a:latin typeface="휴먼아미체"/>
                <a:cs typeface="휴먼아미체"/>
              </a:rPr>
              <a:t>실세계에서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만날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대상을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컴퓨터에서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인식할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형태로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바꾼다면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이것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역시 </a:t>
            </a:r>
            <a:r>
              <a:rPr sz="2400" spc="560" dirty="0">
                <a:latin typeface="휴먼아미체"/>
                <a:cs typeface="휴먼아미체"/>
              </a:rPr>
              <a:t>객체가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된다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하지만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자바스크립트에서의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객체는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웹을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대상으로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하기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더 </a:t>
            </a:r>
            <a:r>
              <a:rPr sz="2400" spc="1030" dirty="0">
                <a:latin typeface="휴먼아미체"/>
                <a:cs typeface="휴먼아미체"/>
              </a:rPr>
              <a:t>좁은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의미를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가지고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66988" y="6542533"/>
            <a:ext cx="3464560" cy="218440"/>
          </a:xfrm>
          <a:custGeom>
            <a:avLst/>
            <a:gdLst/>
            <a:ahLst/>
            <a:cxnLst/>
            <a:rect l="l" t="t" r="r" b="b"/>
            <a:pathLst>
              <a:path w="3464559" h="218440">
                <a:moveTo>
                  <a:pt x="3355086" y="0"/>
                </a:moveTo>
                <a:lnTo>
                  <a:pt x="108966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8565" y="151382"/>
                </a:lnTo>
                <a:lnTo>
                  <a:pt x="31920" y="186018"/>
                </a:lnTo>
                <a:lnTo>
                  <a:pt x="66558" y="209369"/>
                </a:lnTo>
                <a:lnTo>
                  <a:pt x="108966" y="217931"/>
                </a:lnTo>
                <a:lnTo>
                  <a:pt x="3355086" y="217931"/>
                </a:lnTo>
                <a:lnTo>
                  <a:pt x="3397505" y="209367"/>
                </a:lnTo>
                <a:lnTo>
                  <a:pt x="3432141" y="186013"/>
                </a:lnTo>
                <a:lnTo>
                  <a:pt x="3455490" y="151377"/>
                </a:lnTo>
                <a:lnTo>
                  <a:pt x="3464052" y="108965"/>
                </a:lnTo>
                <a:lnTo>
                  <a:pt x="3455489" y="66549"/>
                </a:lnTo>
                <a:lnTo>
                  <a:pt x="3432138" y="31913"/>
                </a:lnTo>
                <a:lnTo>
                  <a:pt x="3397502" y="8562"/>
                </a:lnTo>
                <a:lnTo>
                  <a:pt x="3355086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16617" y="6546205"/>
            <a:ext cx="2903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코딩하기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5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63000" y="5249535"/>
            <a:ext cx="1954530" cy="1511300"/>
            <a:chOff x="8763000" y="5249535"/>
            <a:chExt cx="1954530" cy="151130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3000" y="6541007"/>
              <a:ext cx="219455" cy="2194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748" y="5249535"/>
              <a:ext cx="919015" cy="9062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7858" y="5877204"/>
              <a:ext cx="519404" cy="52664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A2D8172-E0A8-9267-070C-20B63D9AB0DF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 방식 프로그래밍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5291" y="3091278"/>
            <a:ext cx="3965575" cy="3766820"/>
            <a:chOff x="8225291" y="3091278"/>
            <a:chExt cx="3965575" cy="3766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5291" y="3091278"/>
              <a:ext cx="3965184" cy="37667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66988" y="6542533"/>
              <a:ext cx="3464560" cy="218440"/>
            </a:xfrm>
            <a:custGeom>
              <a:avLst/>
              <a:gdLst/>
              <a:ahLst/>
              <a:cxnLst/>
              <a:rect l="l" t="t" r="r" b="b"/>
              <a:pathLst>
                <a:path w="3464559" h="218440">
                  <a:moveTo>
                    <a:pt x="3355086" y="0"/>
                  </a:moveTo>
                  <a:lnTo>
                    <a:pt x="108966" y="0"/>
                  </a:lnTo>
                  <a:lnTo>
                    <a:pt x="66549" y="8562"/>
                  </a:lnTo>
                  <a:lnTo>
                    <a:pt x="31913" y="31913"/>
                  </a:lnTo>
                  <a:lnTo>
                    <a:pt x="8562" y="66549"/>
                  </a:lnTo>
                  <a:lnTo>
                    <a:pt x="0" y="108965"/>
                  </a:lnTo>
                  <a:lnTo>
                    <a:pt x="8565" y="151382"/>
                  </a:lnTo>
                  <a:lnTo>
                    <a:pt x="31920" y="186018"/>
                  </a:lnTo>
                  <a:lnTo>
                    <a:pt x="66558" y="209369"/>
                  </a:lnTo>
                  <a:lnTo>
                    <a:pt x="108966" y="217931"/>
                  </a:lnTo>
                  <a:lnTo>
                    <a:pt x="3355086" y="217931"/>
                  </a:lnTo>
                  <a:lnTo>
                    <a:pt x="3397505" y="209367"/>
                  </a:lnTo>
                  <a:lnTo>
                    <a:pt x="3432141" y="186013"/>
                  </a:lnTo>
                  <a:lnTo>
                    <a:pt x="3455490" y="151377"/>
                  </a:lnTo>
                  <a:lnTo>
                    <a:pt x="3464052" y="108965"/>
                  </a:lnTo>
                  <a:lnTo>
                    <a:pt x="3455489" y="66549"/>
                  </a:lnTo>
                  <a:lnTo>
                    <a:pt x="3432138" y="31913"/>
                  </a:lnTo>
                  <a:lnTo>
                    <a:pt x="3397502" y="8562"/>
                  </a:lnTo>
                  <a:lnTo>
                    <a:pt x="3355086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006" y="1613081"/>
            <a:ext cx="233172" cy="2331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016617" y="6546205"/>
            <a:ext cx="2903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[</a:t>
            </a:r>
            <a:r>
              <a:rPr sz="1050" spc="210" dirty="0">
                <a:solidFill>
                  <a:srgbClr val="585858"/>
                </a:solidFill>
                <a:latin typeface="휴먼아미체"/>
                <a:cs typeface="휴먼아미체"/>
              </a:rPr>
              <a:t>이미지</a:t>
            </a:r>
            <a:r>
              <a:rPr sz="1050" spc="210" dirty="0">
                <a:solidFill>
                  <a:srgbClr val="585858"/>
                </a:solidFill>
                <a:latin typeface="한컴산뜻돋움"/>
                <a:cs typeface="한컴산뜻돋움"/>
              </a:rPr>
              <a:t>]</a:t>
            </a:r>
            <a:r>
              <a:rPr sz="1050" spc="-90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365" dirty="0">
                <a:solidFill>
                  <a:srgbClr val="585858"/>
                </a:solidFill>
                <a:latin typeface="휴먼아미체"/>
                <a:cs typeface="휴먼아미체"/>
              </a:rPr>
              <a:t>코딩하기</a:t>
            </a:r>
            <a:r>
              <a:rPr sz="1050" spc="30" dirty="0">
                <a:solidFill>
                  <a:srgbClr val="585858"/>
                </a:solidFill>
                <a:latin typeface="휴먼아미체"/>
                <a:cs typeface="휴먼아미체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  <a:hlinkClick r:id="rId4"/>
              </a:rPr>
              <a:t>http://www.imagetoday.co.kr</a:t>
            </a:r>
            <a:endParaRPr sz="1050">
              <a:latin typeface="한컴산뜻돋움"/>
              <a:cs typeface="한컴산뜻돋움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97737" y="2096775"/>
            <a:ext cx="10842625" cy="4664075"/>
            <a:chOff x="697737" y="2096775"/>
            <a:chExt cx="10842625" cy="466407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2999" y="6541007"/>
              <a:ext cx="219455" cy="2194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639" y="3883152"/>
              <a:ext cx="10084307" cy="1951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087" y="2103120"/>
              <a:ext cx="10829544" cy="17769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4087" y="2103125"/>
              <a:ext cx="10829925" cy="1777364"/>
            </a:xfrm>
            <a:custGeom>
              <a:avLst/>
              <a:gdLst/>
              <a:ahLst/>
              <a:cxnLst/>
              <a:rect l="l" t="t" r="r" b="b"/>
              <a:pathLst>
                <a:path w="10829925" h="1777364">
                  <a:moveTo>
                    <a:pt x="0" y="96659"/>
                  </a:moveTo>
                  <a:lnTo>
                    <a:pt x="7596" y="59032"/>
                  </a:lnTo>
                  <a:lnTo>
                    <a:pt x="28313" y="28308"/>
                  </a:lnTo>
                  <a:lnTo>
                    <a:pt x="59037" y="7594"/>
                  </a:lnTo>
                  <a:lnTo>
                    <a:pt x="96659" y="0"/>
                  </a:lnTo>
                  <a:lnTo>
                    <a:pt x="10732884" y="0"/>
                  </a:lnTo>
                  <a:lnTo>
                    <a:pt x="10770506" y="7594"/>
                  </a:lnTo>
                  <a:lnTo>
                    <a:pt x="10801230" y="28308"/>
                  </a:lnTo>
                  <a:lnTo>
                    <a:pt x="10821947" y="59032"/>
                  </a:lnTo>
                  <a:lnTo>
                    <a:pt x="10829544" y="96659"/>
                  </a:lnTo>
                  <a:lnTo>
                    <a:pt x="10829544" y="1680311"/>
                  </a:lnTo>
                  <a:lnTo>
                    <a:pt x="10821947" y="1717940"/>
                  </a:lnTo>
                  <a:lnTo>
                    <a:pt x="10801230" y="1748669"/>
                  </a:lnTo>
                  <a:lnTo>
                    <a:pt x="10770506" y="1769387"/>
                  </a:lnTo>
                  <a:lnTo>
                    <a:pt x="10732884" y="1776983"/>
                  </a:lnTo>
                  <a:lnTo>
                    <a:pt x="96659" y="1776983"/>
                  </a:lnTo>
                  <a:lnTo>
                    <a:pt x="59037" y="1769387"/>
                  </a:lnTo>
                  <a:lnTo>
                    <a:pt x="28313" y="1748669"/>
                  </a:lnTo>
                  <a:lnTo>
                    <a:pt x="7596" y="1717940"/>
                  </a:lnTo>
                  <a:lnTo>
                    <a:pt x="0" y="1680311"/>
                  </a:lnTo>
                  <a:lnTo>
                    <a:pt x="0" y="96659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8763" y="2798064"/>
              <a:ext cx="4422775" cy="1022985"/>
            </a:xfrm>
            <a:custGeom>
              <a:avLst/>
              <a:gdLst/>
              <a:ahLst/>
              <a:cxnLst/>
              <a:rect l="l" t="t" r="r" b="b"/>
              <a:pathLst>
                <a:path w="4422775" h="1022985">
                  <a:moveTo>
                    <a:pt x="0" y="0"/>
                  </a:moveTo>
                  <a:lnTo>
                    <a:pt x="0" y="1022604"/>
                  </a:lnTo>
                  <a:lnTo>
                    <a:pt x="4422648" y="1022604"/>
                  </a:lnTo>
                  <a:lnTo>
                    <a:pt x="3727907" y="699681"/>
                  </a:lnTo>
                  <a:lnTo>
                    <a:pt x="2592590" y="771436"/>
                  </a:lnTo>
                  <a:lnTo>
                    <a:pt x="1880895" y="412635"/>
                  </a:lnTo>
                  <a:lnTo>
                    <a:pt x="660857" y="367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>
                <a:alpha val="1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9555" y="3089148"/>
              <a:ext cx="10234295" cy="0"/>
            </a:xfrm>
            <a:custGeom>
              <a:avLst/>
              <a:gdLst/>
              <a:ahLst/>
              <a:cxnLst/>
              <a:rect l="l" t="t" r="r" b="b"/>
              <a:pathLst>
                <a:path w="10234295">
                  <a:moveTo>
                    <a:pt x="0" y="0"/>
                  </a:moveTo>
                  <a:lnTo>
                    <a:pt x="10234244" y="0"/>
                  </a:lnTo>
                </a:path>
              </a:pathLst>
            </a:custGeom>
            <a:ln w="609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639" y="5887211"/>
              <a:ext cx="10084307" cy="1951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087" y="4107180"/>
              <a:ext cx="10829544" cy="17785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04087" y="4107180"/>
              <a:ext cx="10829925" cy="1778635"/>
            </a:xfrm>
            <a:custGeom>
              <a:avLst/>
              <a:gdLst/>
              <a:ahLst/>
              <a:cxnLst/>
              <a:rect l="l" t="t" r="r" b="b"/>
              <a:pathLst>
                <a:path w="10829925" h="1778635">
                  <a:moveTo>
                    <a:pt x="0" y="96748"/>
                  </a:moveTo>
                  <a:lnTo>
                    <a:pt x="7603" y="59091"/>
                  </a:lnTo>
                  <a:lnTo>
                    <a:pt x="28338" y="28338"/>
                  </a:lnTo>
                  <a:lnTo>
                    <a:pt x="59091" y="7603"/>
                  </a:lnTo>
                  <a:lnTo>
                    <a:pt x="96748" y="0"/>
                  </a:lnTo>
                  <a:lnTo>
                    <a:pt x="10732795" y="0"/>
                  </a:lnTo>
                  <a:lnTo>
                    <a:pt x="10770452" y="7603"/>
                  </a:lnTo>
                  <a:lnTo>
                    <a:pt x="10801205" y="28338"/>
                  </a:lnTo>
                  <a:lnTo>
                    <a:pt x="10821940" y="59091"/>
                  </a:lnTo>
                  <a:lnTo>
                    <a:pt x="10829544" y="96748"/>
                  </a:lnTo>
                  <a:lnTo>
                    <a:pt x="10829544" y="1681759"/>
                  </a:lnTo>
                  <a:lnTo>
                    <a:pt x="10821940" y="1719416"/>
                  </a:lnTo>
                  <a:lnTo>
                    <a:pt x="10801205" y="1750169"/>
                  </a:lnTo>
                  <a:lnTo>
                    <a:pt x="10770452" y="1770904"/>
                  </a:lnTo>
                  <a:lnTo>
                    <a:pt x="10732795" y="1778508"/>
                  </a:lnTo>
                  <a:lnTo>
                    <a:pt x="96748" y="1778508"/>
                  </a:lnTo>
                  <a:lnTo>
                    <a:pt x="59091" y="1770904"/>
                  </a:lnTo>
                  <a:lnTo>
                    <a:pt x="28338" y="1750169"/>
                  </a:lnTo>
                  <a:lnTo>
                    <a:pt x="7603" y="1719416"/>
                  </a:lnTo>
                  <a:lnTo>
                    <a:pt x="0" y="1681759"/>
                  </a:lnTo>
                  <a:lnTo>
                    <a:pt x="0" y="96748"/>
                  </a:lnTo>
                  <a:close/>
                </a:path>
              </a:pathLst>
            </a:custGeom>
            <a:ln w="1219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8763" y="4802124"/>
              <a:ext cx="4422775" cy="1022985"/>
            </a:xfrm>
            <a:custGeom>
              <a:avLst/>
              <a:gdLst/>
              <a:ahLst/>
              <a:cxnLst/>
              <a:rect l="l" t="t" r="r" b="b"/>
              <a:pathLst>
                <a:path w="4422775" h="1022985">
                  <a:moveTo>
                    <a:pt x="0" y="0"/>
                  </a:moveTo>
                  <a:lnTo>
                    <a:pt x="0" y="1022604"/>
                  </a:lnTo>
                  <a:lnTo>
                    <a:pt x="4422648" y="1022604"/>
                  </a:lnTo>
                  <a:lnTo>
                    <a:pt x="3727907" y="699681"/>
                  </a:lnTo>
                  <a:lnTo>
                    <a:pt x="2592590" y="771436"/>
                  </a:lnTo>
                  <a:lnTo>
                    <a:pt x="1880895" y="412635"/>
                  </a:lnTo>
                  <a:lnTo>
                    <a:pt x="660857" y="367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>
                <a:alpha val="1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9555" y="4718304"/>
              <a:ext cx="10234295" cy="0"/>
            </a:xfrm>
            <a:custGeom>
              <a:avLst/>
              <a:gdLst/>
              <a:ahLst/>
              <a:cxnLst/>
              <a:rect l="l" t="t" r="r" b="b"/>
              <a:pathLst>
                <a:path w="10234295">
                  <a:moveTo>
                    <a:pt x="0" y="0"/>
                  </a:moveTo>
                  <a:lnTo>
                    <a:pt x="10234244" y="0"/>
                  </a:lnTo>
                </a:path>
              </a:pathLst>
            </a:custGeom>
            <a:ln w="609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0171" y="6040071"/>
              <a:ext cx="519404" cy="52664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87091" y="851865"/>
            <a:ext cx="9895205" cy="495935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7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객체란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?</a:t>
            </a:r>
            <a:endParaRPr sz="2400">
              <a:latin typeface="한컴산뜻돋움"/>
              <a:cs typeface="한컴산뜻돋움"/>
            </a:endParaRPr>
          </a:p>
          <a:p>
            <a:pPr marL="444500">
              <a:lnSpc>
                <a:spcPct val="100000"/>
              </a:lnSpc>
              <a:spcBef>
                <a:spcPts val="1170"/>
              </a:spcBef>
            </a:pPr>
            <a:r>
              <a:rPr sz="2400" spc="835" dirty="0">
                <a:latin typeface="휴먼아미체"/>
                <a:cs typeface="휴먼아미체"/>
              </a:rPr>
              <a:t>자바스크립트에서는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다음과</a:t>
            </a:r>
            <a:r>
              <a:rPr sz="2400" b="1" u="heavy" spc="-12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같은</a:t>
            </a:r>
            <a:r>
              <a:rPr sz="2400" b="1" u="heavy" spc="-12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것들을</a:t>
            </a:r>
            <a:r>
              <a:rPr sz="2400" b="1" u="heavy" spc="-12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35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객체</a:t>
            </a:r>
            <a:r>
              <a:rPr sz="2400" spc="350" dirty="0">
                <a:latin typeface="휴먼아미체"/>
                <a:cs typeface="휴먼아미체"/>
              </a:rPr>
              <a:t>라고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655" dirty="0">
                <a:latin typeface="휴먼아미체"/>
                <a:cs typeface="휴먼아미체"/>
              </a:rPr>
              <a:t>부른다</a:t>
            </a:r>
            <a:r>
              <a:rPr sz="2400" spc="65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000">
              <a:latin typeface="한컴산뜻돋움"/>
              <a:cs typeface="한컴산뜻돋움"/>
            </a:endParaRPr>
          </a:p>
          <a:p>
            <a:pPr marL="477520" marR="17780">
              <a:lnSpc>
                <a:spcPct val="100000"/>
              </a:lnSpc>
            </a:pP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웹</a:t>
            </a:r>
            <a:r>
              <a:rPr sz="2800" b="1" spc="-14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페이지</a:t>
            </a:r>
            <a:r>
              <a:rPr sz="2800" b="1" spc="-13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자체도</a:t>
            </a:r>
            <a:r>
              <a:rPr sz="2800" b="1" spc="-12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객체이고</a:t>
            </a:r>
            <a:r>
              <a:rPr sz="2800" b="1" spc="-13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웹</a:t>
            </a:r>
            <a:r>
              <a:rPr sz="2800" b="1" spc="-14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페이지</a:t>
            </a:r>
            <a:r>
              <a:rPr sz="2800" b="1" spc="-12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안에</a:t>
            </a:r>
            <a:r>
              <a:rPr sz="2800" b="1" spc="-14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포함되는</a:t>
            </a:r>
            <a:r>
              <a:rPr sz="2800" b="1" spc="-12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이미지와</a:t>
            </a:r>
            <a:r>
              <a:rPr sz="2800" b="1" spc="-13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2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링크</a:t>
            </a:r>
            <a:r>
              <a:rPr sz="2800" b="1" spc="-25" dirty="0">
                <a:solidFill>
                  <a:srgbClr val="252525"/>
                </a:solidFill>
                <a:latin typeface="한컴산뜻돋움"/>
                <a:cs typeface="한컴산뜻돋움"/>
              </a:rPr>
              <a:t>,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텍스트</a:t>
            </a:r>
            <a:r>
              <a:rPr sz="2800" b="1" spc="-13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필드</a:t>
            </a:r>
            <a:r>
              <a:rPr sz="2800" b="1" spc="-13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등은</a:t>
            </a:r>
            <a:r>
              <a:rPr sz="2800" b="1" spc="-13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모두</a:t>
            </a:r>
            <a:r>
              <a:rPr sz="2800" b="1" spc="-145" dirty="0">
                <a:solidFill>
                  <a:srgbClr val="252525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20" dirty="0">
                <a:solidFill>
                  <a:srgbClr val="252525"/>
                </a:solidFill>
                <a:latin typeface="나눔고딕 ExtraBold"/>
                <a:cs typeface="나눔고딕 ExtraBold"/>
              </a:rPr>
              <a:t>객체이다</a:t>
            </a:r>
            <a:r>
              <a:rPr sz="2800" b="1" spc="-20" dirty="0">
                <a:solidFill>
                  <a:srgbClr val="252525"/>
                </a:solidFill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  <a:p>
            <a:pPr marL="567690">
              <a:lnSpc>
                <a:spcPct val="100000"/>
              </a:lnSpc>
              <a:spcBef>
                <a:spcPts val="1230"/>
              </a:spcBef>
            </a:pPr>
            <a:r>
              <a:rPr sz="3200" b="1" dirty="0">
                <a:solidFill>
                  <a:srgbClr val="4453EB"/>
                </a:solidFill>
                <a:latin typeface="한컴산뜻돋움"/>
                <a:cs typeface="한컴산뜻돋움"/>
              </a:rPr>
              <a:t>document</a:t>
            </a:r>
            <a:r>
              <a:rPr sz="3200" b="1" spc="-14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3200" b="1" spc="-11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객체</a:t>
            </a:r>
            <a:r>
              <a:rPr sz="3200" b="1" spc="-110" dirty="0">
                <a:solidFill>
                  <a:srgbClr val="4453EB"/>
                </a:solidFill>
                <a:latin typeface="한컴산뜻돋움"/>
                <a:cs typeface="한컴산뜻돋움"/>
              </a:rPr>
              <a:t>,</a:t>
            </a:r>
            <a:r>
              <a:rPr sz="3200" b="1" spc="-13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3200" b="1" dirty="0">
                <a:solidFill>
                  <a:srgbClr val="4453EB"/>
                </a:solidFill>
                <a:latin typeface="한컴산뜻돋움"/>
                <a:cs typeface="한컴산뜻돋움"/>
              </a:rPr>
              <a:t>image</a:t>
            </a:r>
            <a:r>
              <a:rPr sz="3200" b="1" spc="-155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3200" b="1" spc="-11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객체</a:t>
            </a:r>
            <a:r>
              <a:rPr sz="3200" b="1" spc="-110" dirty="0">
                <a:solidFill>
                  <a:srgbClr val="4453EB"/>
                </a:solidFill>
                <a:latin typeface="한컴산뜻돋움"/>
                <a:cs typeface="한컴산뜻돋움"/>
              </a:rPr>
              <a:t>,</a:t>
            </a:r>
            <a:r>
              <a:rPr sz="3200" b="1" spc="-14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3200" b="1" dirty="0">
                <a:solidFill>
                  <a:srgbClr val="4453EB"/>
                </a:solidFill>
                <a:latin typeface="한컴산뜻돋움"/>
                <a:cs typeface="한컴산뜻돋움"/>
              </a:rPr>
              <a:t>link</a:t>
            </a:r>
            <a:r>
              <a:rPr sz="3200" b="1" spc="-140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3200" b="1" spc="-16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객체</a:t>
            </a:r>
            <a:r>
              <a:rPr sz="3200" b="1" spc="-185" dirty="0">
                <a:solidFill>
                  <a:srgbClr val="4453EB"/>
                </a:solidFill>
                <a:latin typeface="나눔고딕 ExtraBold"/>
                <a:cs typeface="나눔고딕 ExtraBold"/>
              </a:rPr>
              <a:t> </a:t>
            </a:r>
            <a:r>
              <a:rPr sz="3200" b="1" spc="-50" dirty="0">
                <a:solidFill>
                  <a:srgbClr val="4453EB"/>
                </a:solidFill>
                <a:latin typeface="나눔고딕 ExtraBold"/>
                <a:cs typeface="나눔고딕 ExtraBold"/>
              </a:rPr>
              <a:t>등</a:t>
            </a:r>
            <a:endParaRPr sz="3200">
              <a:latin typeface="나눔고딕 ExtraBold"/>
              <a:cs typeface="나눔고딕 ExtraBold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650">
              <a:latin typeface="나눔고딕 ExtraBold"/>
              <a:cs typeface="나눔고딕 ExtraBold"/>
            </a:endParaRPr>
          </a:p>
          <a:p>
            <a:pPr marL="477520">
              <a:lnSpc>
                <a:spcPct val="100000"/>
              </a:lnSpc>
            </a:pPr>
            <a:r>
              <a:rPr sz="2800" b="1" spc="-16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웹</a:t>
            </a:r>
            <a:r>
              <a:rPr sz="2800" b="1" spc="-13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브라우저에서</a:t>
            </a:r>
            <a:r>
              <a:rPr sz="2800" b="1" spc="-10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자동으로</a:t>
            </a:r>
            <a:r>
              <a:rPr sz="2800" b="1" spc="-12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지정하는</a:t>
            </a:r>
            <a:r>
              <a:rPr sz="2800" b="1" spc="-12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내용들도</a:t>
            </a:r>
            <a:r>
              <a:rPr sz="2800" b="1" spc="-114" dirty="0">
                <a:solidFill>
                  <a:srgbClr val="2D3947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solidFill>
                  <a:srgbClr val="2D3947"/>
                </a:solidFill>
                <a:latin typeface="나눔고딕 ExtraBold"/>
                <a:cs typeface="나눔고딕 ExtraBold"/>
              </a:rPr>
              <a:t>객체로</a:t>
            </a:r>
            <a:r>
              <a:rPr sz="2800" b="1" spc="-120" dirty="0">
                <a:solidFill>
                  <a:srgbClr val="2D3947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10" dirty="0">
                <a:solidFill>
                  <a:srgbClr val="2D3947"/>
                </a:solidFill>
                <a:latin typeface="나눔고딕 ExtraBold"/>
                <a:cs typeface="나눔고딕 ExtraBold"/>
              </a:rPr>
              <a:t>저장된다</a:t>
            </a:r>
            <a:r>
              <a:rPr sz="2800" b="1" spc="-10" dirty="0">
                <a:solidFill>
                  <a:srgbClr val="2D3947"/>
                </a:solidFill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  <a:p>
            <a:pPr marL="567690">
              <a:lnSpc>
                <a:spcPts val="3760"/>
              </a:lnSpc>
              <a:spcBef>
                <a:spcPts val="819"/>
              </a:spcBef>
            </a:pPr>
            <a:r>
              <a:rPr sz="4800" b="1" spc="-15" baseline="-6944" dirty="0">
                <a:solidFill>
                  <a:srgbClr val="4453EB"/>
                </a:solidFill>
                <a:latin typeface="한컴산뜻돋움"/>
                <a:cs typeface="한컴산뜻돋움"/>
              </a:rPr>
              <a:t>navigator</a:t>
            </a:r>
            <a:r>
              <a:rPr sz="4800" b="1" spc="-232" baseline="-6944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4800" b="1" spc="-240" baseline="-6944" dirty="0">
                <a:solidFill>
                  <a:srgbClr val="4453EB"/>
                </a:solidFill>
                <a:latin typeface="나눔고딕 ExtraBold"/>
                <a:cs typeface="나눔고딕 ExtraBold"/>
              </a:rPr>
              <a:t>객체</a:t>
            </a:r>
            <a:r>
              <a:rPr sz="4800" b="1" spc="-300" baseline="-6944" dirty="0">
                <a:solidFill>
                  <a:srgbClr val="4453EB"/>
                </a:solidFill>
                <a:latin typeface="나눔고딕 ExtraBold"/>
                <a:cs typeface="나눔고딕 ExtraBold"/>
              </a:rPr>
              <a:t> </a:t>
            </a:r>
            <a:r>
              <a:rPr sz="4800" b="1" baseline="-6944" dirty="0">
                <a:solidFill>
                  <a:srgbClr val="4453EB"/>
                </a:solidFill>
                <a:latin typeface="한컴산뜻돋움"/>
                <a:cs typeface="한컴산뜻돋움"/>
              </a:rPr>
              <a:t>:</a:t>
            </a:r>
            <a:r>
              <a:rPr sz="4800" b="1" spc="-172" baseline="-6944" dirty="0">
                <a:solidFill>
                  <a:srgbClr val="4453EB"/>
                </a:solidFill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객체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안에는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현재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사용하는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브라우저의</a:t>
            </a:r>
            <a:endParaRPr sz="2400">
              <a:latin typeface="휴먼아미체"/>
              <a:cs typeface="휴먼아미체"/>
            </a:endParaRPr>
          </a:p>
          <a:p>
            <a:pPr marL="3457575">
              <a:lnSpc>
                <a:spcPts val="2800"/>
              </a:lnSpc>
            </a:pPr>
            <a:r>
              <a:rPr sz="2400" spc="900" dirty="0">
                <a:latin typeface="휴먼아미체"/>
                <a:cs typeface="휴먼아미체"/>
              </a:rPr>
              <a:t>종류와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버전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등의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정보가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30" dirty="0">
                <a:latin typeface="휴먼아미체"/>
                <a:cs typeface="휴먼아미체"/>
              </a:rPr>
              <a:t>들어있다</a:t>
            </a:r>
            <a:r>
              <a:rPr sz="2400" spc="63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65067" y="5412409"/>
            <a:ext cx="919014" cy="9062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4F3569-63E6-9B6B-BC71-D65E34A232EC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 방식 프로그래밍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05127"/>
            <a:ext cx="233172" cy="233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643911"/>
            <a:ext cx="11104245" cy="316801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1.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객체란</a:t>
            </a:r>
            <a:r>
              <a:rPr sz="2400" b="1" spc="-20" dirty="0">
                <a:solidFill>
                  <a:srgbClr val="00AFEF"/>
                </a:solidFill>
                <a:latin typeface="한컴산뜻돋움"/>
                <a:cs typeface="한컴산뜻돋움"/>
              </a:rPr>
              <a:t>?</a:t>
            </a:r>
            <a:endParaRPr sz="2400">
              <a:latin typeface="한컴산뜻돋움"/>
              <a:cs typeface="한컴산뜻돋움"/>
            </a:endParaRPr>
          </a:p>
          <a:p>
            <a:pPr marL="431800">
              <a:lnSpc>
                <a:spcPct val="100000"/>
              </a:lnSpc>
              <a:spcBef>
                <a:spcPts val="1170"/>
              </a:spcBef>
            </a:pPr>
            <a:r>
              <a:rPr sz="2400" spc="905" dirty="0">
                <a:latin typeface="휴먼아미체"/>
                <a:cs typeface="휴먼아미체"/>
              </a:rPr>
              <a:t>프로그래밍을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할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자주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사용되는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요소들을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객체로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85" dirty="0">
                <a:latin typeface="휴먼아미체"/>
                <a:cs typeface="휴먼아미체"/>
              </a:rPr>
              <a:t>지정해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놓기도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400" dirty="0">
                <a:latin typeface="휴먼아미체"/>
                <a:cs typeface="휴먼아미체"/>
              </a:rPr>
              <a:t>한다</a:t>
            </a:r>
            <a:r>
              <a:rPr sz="2400" spc="40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431800" marR="22860">
              <a:lnSpc>
                <a:spcPct val="100000"/>
              </a:lnSpc>
            </a:pP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들어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5" dirty="0">
                <a:latin typeface="휴먼아미체"/>
                <a:cs typeface="휴먼아미체"/>
              </a:rPr>
              <a:t>프로그래밍을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날짜를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자주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사용하게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되는데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자바스크립트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안에는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50" dirty="0">
                <a:latin typeface="휴먼아미체"/>
                <a:cs typeface="휴먼아미체"/>
              </a:rPr>
              <a:t>날짜를 </a:t>
            </a:r>
            <a:r>
              <a:rPr sz="2400" spc="740" dirty="0">
                <a:latin typeface="휴먼아미체"/>
                <a:cs typeface="휴먼아미체"/>
              </a:rPr>
              <a:t>제어하는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Date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객체가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있기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때문에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현재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시간을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알아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낸다거나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날짜를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이용한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10" dirty="0">
                <a:latin typeface="휴먼아미체"/>
                <a:cs typeface="휴먼아미체"/>
              </a:rPr>
              <a:t>프로그램을 </a:t>
            </a:r>
            <a:r>
              <a:rPr sz="2400" spc="645" dirty="0">
                <a:latin typeface="휴먼아미체"/>
                <a:cs typeface="휴먼아미체"/>
              </a:rPr>
              <a:t>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65" dirty="0">
                <a:latin typeface="휴먼아미체"/>
                <a:cs typeface="휴먼아미체"/>
              </a:rPr>
              <a:t>손쉽게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가져다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431800" marR="5080">
              <a:lnSpc>
                <a:spcPct val="100000"/>
              </a:lnSpc>
              <a:spcBef>
                <a:spcPts val="2235"/>
              </a:spcBef>
            </a:pPr>
            <a:r>
              <a:rPr sz="2400" spc="690" dirty="0">
                <a:latin typeface="휴먼아미체"/>
                <a:cs typeface="휴먼아미체"/>
              </a:rPr>
              <a:t>객체는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브라우저에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75" dirty="0">
                <a:latin typeface="휴먼아미체"/>
                <a:cs typeface="휴먼아미체"/>
              </a:rPr>
              <a:t>내장되어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것을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사용할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0" dirty="0">
                <a:latin typeface="휴먼아미체"/>
                <a:cs typeface="휴먼아미체"/>
              </a:rPr>
              <a:t>있으며</a:t>
            </a:r>
            <a:r>
              <a:rPr sz="2400" spc="640" dirty="0">
                <a:latin typeface="한컴산뜻돋움"/>
                <a:cs typeface="한컴산뜻돋움"/>
              </a:rPr>
              <a:t>,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335" dirty="0">
                <a:latin typeface="한컴산뜻돋움"/>
                <a:cs typeface="한컴산뜻돋움"/>
              </a:rPr>
              <a:t>new</a:t>
            </a:r>
            <a:r>
              <a:rPr sz="2400" spc="335" dirty="0">
                <a:latin typeface="휴먼아미체"/>
                <a:cs typeface="휴먼아미체"/>
              </a:rPr>
              <a:t>라는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키워드를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55" dirty="0">
                <a:latin typeface="휴먼아미체"/>
                <a:cs typeface="휴먼아미체"/>
              </a:rPr>
              <a:t>사용하면 </a:t>
            </a:r>
            <a:r>
              <a:rPr sz="2400" spc="740" dirty="0">
                <a:latin typeface="휴먼아미체"/>
                <a:cs typeface="휴먼아미체"/>
              </a:rPr>
              <a:t>사용자가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직접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객체를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만들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수도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객체는</a:t>
            </a:r>
            <a:r>
              <a:rPr sz="2400" b="1" u="heavy" spc="-13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다음과</a:t>
            </a:r>
            <a:r>
              <a:rPr sz="2400" b="1" u="heavy" spc="-13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같은</a:t>
            </a:r>
            <a:r>
              <a:rPr sz="2400" b="1" u="heavy" spc="-13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부분으로</a:t>
            </a:r>
            <a:r>
              <a:rPr sz="2400" b="1" u="heavy" spc="-114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 </a:t>
            </a:r>
            <a:r>
              <a:rPr sz="2400" b="1" u="heavy" spc="320" dirty="0">
                <a:uFill>
                  <a:solidFill>
                    <a:srgbClr val="000000"/>
                  </a:solidFill>
                </a:uFill>
                <a:latin typeface="나눔고딕 ExtraBold"/>
                <a:cs typeface="나눔고딕 ExtraBold"/>
              </a:rPr>
              <a:t>구성</a:t>
            </a:r>
            <a:r>
              <a:rPr sz="2400" spc="320" dirty="0">
                <a:latin typeface="휴먼아미체"/>
                <a:cs typeface="휴먼아미체"/>
              </a:rPr>
              <a:t>되어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3151632"/>
            <a:ext cx="233172" cy="23317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439670" y="4329429"/>
            <a:ext cx="6260465" cy="2528570"/>
            <a:chOff x="2439670" y="4329429"/>
            <a:chExt cx="6260465" cy="25285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7460" y="5934455"/>
              <a:ext cx="6162446" cy="9235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2992" y="6338315"/>
              <a:ext cx="3707891" cy="2458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46020" y="4335779"/>
              <a:ext cx="4049395" cy="2005964"/>
            </a:xfrm>
            <a:custGeom>
              <a:avLst/>
              <a:gdLst/>
              <a:ahLst/>
              <a:cxnLst/>
              <a:rect l="l" t="t" r="r" b="b"/>
              <a:pathLst>
                <a:path w="4049395" h="2005964">
                  <a:moveTo>
                    <a:pt x="3940162" y="0"/>
                  </a:moveTo>
                  <a:lnTo>
                    <a:pt x="109105" y="0"/>
                  </a:lnTo>
                  <a:lnTo>
                    <a:pt x="66635" y="8573"/>
                  </a:lnTo>
                  <a:lnTo>
                    <a:pt x="31954" y="31954"/>
                  </a:lnTo>
                  <a:lnTo>
                    <a:pt x="8573" y="66635"/>
                  </a:lnTo>
                  <a:lnTo>
                    <a:pt x="0" y="109105"/>
                  </a:lnTo>
                  <a:lnTo>
                    <a:pt x="0" y="1896478"/>
                  </a:lnTo>
                  <a:lnTo>
                    <a:pt x="8573" y="1938948"/>
                  </a:lnTo>
                  <a:lnTo>
                    <a:pt x="31954" y="1973629"/>
                  </a:lnTo>
                  <a:lnTo>
                    <a:pt x="66635" y="1997010"/>
                  </a:lnTo>
                  <a:lnTo>
                    <a:pt x="109105" y="2005584"/>
                  </a:lnTo>
                  <a:lnTo>
                    <a:pt x="3940162" y="2005584"/>
                  </a:lnTo>
                  <a:lnTo>
                    <a:pt x="3982632" y="1997010"/>
                  </a:lnTo>
                  <a:lnTo>
                    <a:pt x="4017313" y="1973629"/>
                  </a:lnTo>
                  <a:lnTo>
                    <a:pt x="4040694" y="1938948"/>
                  </a:lnTo>
                  <a:lnTo>
                    <a:pt x="4049267" y="1896478"/>
                  </a:lnTo>
                  <a:lnTo>
                    <a:pt x="4049267" y="109105"/>
                  </a:lnTo>
                  <a:lnTo>
                    <a:pt x="4040694" y="66635"/>
                  </a:lnTo>
                  <a:lnTo>
                    <a:pt x="4017313" y="31954"/>
                  </a:lnTo>
                  <a:lnTo>
                    <a:pt x="3982632" y="8573"/>
                  </a:lnTo>
                  <a:lnTo>
                    <a:pt x="39401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6020" y="4335779"/>
              <a:ext cx="4049395" cy="2005964"/>
            </a:xfrm>
            <a:custGeom>
              <a:avLst/>
              <a:gdLst/>
              <a:ahLst/>
              <a:cxnLst/>
              <a:rect l="l" t="t" r="r" b="b"/>
              <a:pathLst>
                <a:path w="4049395" h="2005964">
                  <a:moveTo>
                    <a:pt x="0" y="109105"/>
                  </a:moveTo>
                  <a:lnTo>
                    <a:pt x="8573" y="66635"/>
                  </a:lnTo>
                  <a:lnTo>
                    <a:pt x="31954" y="31954"/>
                  </a:lnTo>
                  <a:lnTo>
                    <a:pt x="66635" y="8573"/>
                  </a:lnTo>
                  <a:lnTo>
                    <a:pt x="109105" y="0"/>
                  </a:lnTo>
                  <a:lnTo>
                    <a:pt x="3940162" y="0"/>
                  </a:lnTo>
                  <a:lnTo>
                    <a:pt x="3982632" y="8573"/>
                  </a:lnTo>
                  <a:lnTo>
                    <a:pt x="4017313" y="31954"/>
                  </a:lnTo>
                  <a:lnTo>
                    <a:pt x="4040694" y="66635"/>
                  </a:lnTo>
                  <a:lnTo>
                    <a:pt x="4049267" y="109105"/>
                  </a:lnTo>
                  <a:lnTo>
                    <a:pt x="4049267" y="1896478"/>
                  </a:lnTo>
                  <a:lnTo>
                    <a:pt x="4040694" y="1938948"/>
                  </a:lnTo>
                  <a:lnTo>
                    <a:pt x="4017313" y="1973629"/>
                  </a:lnTo>
                  <a:lnTo>
                    <a:pt x="3982632" y="1997010"/>
                  </a:lnTo>
                  <a:lnTo>
                    <a:pt x="3940162" y="2005584"/>
                  </a:lnTo>
                  <a:lnTo>
                    <a:pt x="109105" y="2005584"/>
                  </a:lnTo>
                  <a:lnTo>
                    <a:pt x="66635" y="1997010"/>
                  </a:lnTo>
                  <a:lnTo>
                    <a:pt x="31954" y="1973629"/>
                  </a:lnTo>
                  <a:lnTo>
                    <a:pt x="8573" y="1938948"/>
                  </a:lnTo>
                  <a:lnTo>
                    <a:pt x="0" y="1896478"/>
                  </a:lnTo>
                  <a:lnTo>
                    <a:pt x="0" y="109105"/>
                  </a:lnTo>
                  <a:close/>
                </a:path>
              </a:pathLst>
            </a:custGeom>
            <a:ln w="1219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6792" y="4419599"/>
              <a:ext cx="3888104" cy="1028700"/>
            </a:xfrm>
            <a:custGeom>
              <a:avLst/>
              <a:gdLst/>
              <a:ahLst/>
              <a:cxnLst/>
              <a:rect l="l" t="t" r="r" b="b"/>
              <a:pathLst>
                <a:path w="3888104" h="1028700">
                  <a:moveTo>
                    <a:pt x="3804132" y="0"/>
                  </a:moveTo>
                  <a:lnTo>
                    <a:pt x="83591" y="0"/>
                  </a:lnTo>
                  <a:lnTo>
                    <a:pt x="51054" y="6569"/>
                  </a:lnTo>
                  <a:lnTo>
                    <a:pt x="24484" y="24484"/>
                  </a:lnTo>
                  <a:lnTo>
                    <a:pt x="6569" y="51054"/>
                  </a:lnTo>
                  <a:lnTo>
                    <a:pt x="0" y="83591"/>
                  </a:lnTo>
                  <a:lnTo>
                    <a:pt x="0" y="945108"/>
                  </a:lnTo>
                  <a:lnTo>
                    <a:pt x="6569" y="977645"/>
                  </a:lnTo>
                  <a:lnTo>
                    <a:pt x="24484" y="1004215"/>
                  </a:lnTo>
                  <a:lnTo>
                    <a:pt x="51054" y="1022130"/>
                  </a:lnTo>
                  <a:lnTo>
                    <a:pt x="83591" y="1028700"/>
                  </a:lnTo>
                  <a:lnTo>
                    <a:pt x="3804132" y="1028700"/>
                  </a:lnTo>
                  <a:lnTo>
                    <a:pt x="3836669" y="1022130"/>
                  </a:lnTo>
                  <a:lnTo>
                    <a:pt x="3863239" y="1004215"/>
                  </a:lnTo>
                  <a:lnTo>
                    <a:pt x="3881154" y="977645"/>
                  </a:lnTo>
                  <a:lnTo>
                    <a:pt x="3887724" y="945108"/>
                  </a:lnTo>
                  <a:lnTo>
                    <a:pt x="3887724" y="83591"/>
                  </a:lnTo>
                  <a:lnTo>
                    <a:pt x="3881154" y="51054"/>
                  </a:lnTo>
                  <a:lnTo>
                    <a:pt x="3863239" y="24484"/>
                  </a:lnTo>
                  <a:lnTo>
                    <a:pt x="3836669" y="6569"/>
                  </a:lnTo>
                  <a:lnTo>
                    <a:pt x="38041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9272" y="4341876"/>
              <a:ext cx="2302763" cy="10546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4447" y="4898135"/>
              <a:ext cx="1847087" cy="71323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641042" y="4460496"/>
            <a:ext cx="1658620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4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FFE699"/>
                </a:solidFill>
                <a:latin typeface="나눔고딕 ExtraBold"/>
                <a:cs typeface="나눔고딕 ExtraBold"/>
              </a:rPr>
              <a:t>프로퍼티</a:t>
            </a:r>
            <a:endParaRPr sz="3600">
              <a:latin typeface="나눔고딕 ExtraBold"/>
              <a:cs typeface="나눔고딕 ExtraBold"/>
            </a:endParaRPr>
          </a:p>
          <a:p>
            <a:pPr marL="173990">
              <a:lnSpc>
                <a:spcPts val="2800"/>
              </a:lnSpc>
            </a:pPr>
            <a:r>
              <a:rPr sz="2400" b="1" spc="50" dirty="0">
                <a:solidFill>
                  <a:srgbClr val="F1F1F1"/>
                </a:solidFill>
                <a:latin typeface="Arial"/>
                <a:cs typeface="Arial"/>
              </a:rPr>
              <a:t>property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97224" y="5658666"/>
            <a:ext cx="3359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65" dirty="0">
                <a:latin typeface="나눔고딕 ExtraBold"/>
                <a:cs typeface="나눔고딕 ExtraBold"/>
              </a:rPr>
              <a:t>객체의속성을</a:t>
            </a:r>
            <a:r>
              <a:rPr sz="2800" b="1" spc="-114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담고</a:t>
            </a:r>
            <a:r>
              <a:rPr sz="2800" b="1" spc="-120" dirty="0">
                <a:latin typeface="나눔고딕 ExtraBold"/>
                <a:cs typeface="나눔고딕 ExtraBold"/>
              </a:rPr>
              <a:t> </a:t>
            </a:r>
            <a:r>
              <a:rPr sz="2800" b="1" spc="-25" dirty="0">
                <a:latin typeface="나눔고딕 ExtraBold"/>
                <a:cs typeface="나눔고딕 ExtraBold"/>
              </a:rPr>
              <a:t>있음</a:t>
            </a:r>
            <a:endParaRPr sz="2800">
              <a:latin typeface="나눔고딕 ExtraBold"/>
              <a:cs typeface="나눔고딕 Extra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731507" y="4329682"/>
            <a:ext cx="5461000" cy="2528570"/>
            <a:chOff x="6731507" y="4329682"/>
            <a:chExt cx="5461000" cy="252857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9043" y="5934455"/>
              <a:ext cx="5362956" cy="9235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3051" y="6338315"/>
              <a:ext cx="3709415" cy="2458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737603" y="4335778"/>
              <a:ext cx="4048125" cy="2005964"/>
            </a:xfrm>
            <a:custGeom>
              <a:avLst/>
              <a:gdLst/>
              <a:ahLst/>
              <a:cxnLst/>
              <a:rect l="l" t="t" r="r" b="b"/>
              <a:pathLst>
                <a:path w="4048125" h="2005964">
                  <a:moveTo>
                    <a:pt x="3938638" y="0"/>
                  </a:moveTo>
                  <a:lnTo>
                    <a:pt x="109105" y="0"/>
                  </a:lnTo>
                  <a:lnTo>
                    <a:pt x="66635" y="8573"/>
                  </a:lnTo>
                  <a:lnTo>
                    <a:pt x="31954" y="31954"/>
                  </a:lnTo>
                  <a:lnTo>
                    <a:pt x="8573" y="66635"/>
                  </a:lnTo>
                  <a:lnTo>
                    <a:pt x="0" y="109105"/>
                  </a:lnTo>
                  <a:lnTo>
                    <a:pt x="0" y="1896478"/>
                  </a:lnTo>
                  <a:lnTo>
                    <a:pt x="8573" y="1938948"/>
                  </a:lnTo>
                  <a:lnTo>
                    <a:pt x="31954" y="1973629"/>
                  </a:lnTo>
                  <a:lnTo>
                    <a:pt x="66635" y="1997010"/>
                  </a:lnTo>
                  <a:lnTo>
                    <a:pt x="109105" y="2005584"/>
                  </a:lnTo>
                  <a:lnTo>
                    <a:pt x="3938638" y="2005584"/>
                  </a:lnTo>
                  <a:lnTo>
                    <a:pt x="3981108" y="1997010"/>
                  </a:lnTo>
                  <a:lnTo>
                    <a:pt x="4015789" y="1973629"/>
                  </a:lnTo>
                  <a:lnTo>
                    <a:pt x="4039170" y="1938948"/>
                  </a:lnTo>
                  <a:lnTo>
                    <a:pt x="4047744" y="1896478"/>
                  </a:lnTo>
                  <a:lnTo>
                    <a:pt x="4047744" y="109105"/>
                  </a:lnTo>
                  <a:lnTo>
                    <a:pt x="4039170" y="66635"/>
                  </a:lnTo>
                  <a:lnTo>
                    <a:pt x="4015789" y="31954"/>
                  </a:lnTo>
                  <a:lnTo>
                    <a:pt x="3981108" y="8573"/>
                  </a:lnTo>
                  <a:lnTo>
                    <a:pt x="39386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37603" y="4335778"/>
              <a:ext cx="4048125" cy="2005964"/>
            </a:xfrm>
            <a:custGeom>
              <a:avLst/>
              <a:gdLst/>
              <a:ahLst/>
              <a:cxnLst/>
              <a:rect l="l" t="t" r="r" b="b"/>
              <a:pathLst>
                <a:path w="4048125" h="2005964">
                  <a:moveTo>
                    <a:pt x="0" y="109105"/>
                  </a:moveTo>
                  <a:lnTo>
                    <a:pt x="8573" y="66635"/>
                  </a:lnTo>
                  <a:lnTo>
                    <a:pt x="31954" y="31954"/>
                  </a:lnTo>
                  <a:lnTo>
                    <a:pt x="66635" y="8573"/>
                  </a:lnTo>
                  <a:lnTo>
                    <a:pt x="109105" y="0"/>
                  </a:lnTo>
                  <a:lnTo>
                    <a:pt x="3938638" y="0"/>
                  </a:lnTo>
                  <a:lnTo>
                    <a:pt x="3981108" y="8573"/>
                  </a:lnTo>
                  <a:lnTo>
                    <a:pt x="4015789" y="31954"/>
                  </a:lnTo>
                  <a:lnTo>
                    <a:pt x="4039170" y="66635"/>
                  </a:lnTo>
                  <a:lnTo>
                    <a:pt x="4047744" y="109105"/>
                  </a:lnTo>
                  <a:lnTo>
                    <a:pt x="4047744" y="1896478"/>
                  </a:lnTo>
                  <a:lnTo>
                    <a:pt x="4039170" y="1938948"/>
                  </a:lnTo>
                  <a:lnTo>
                    <a:pt x="4015789" y="1973629"/>
                  </a:lnTo>
                  <a:lnTo>
                    <a:pt x="3981108" y="1997010"/>
                  </a:lnTo>
                  <a:lnTo>
                    <a:pt x="3938638" y="2005584"/>
                  </a:lnTo>
                  <a:lnTo>
                    <a:pt x="109105" y="2005584"/>
                  </a:lnTo>
                  <a:lnTo>
                    <a:pt x="66635" y="1997010"/>
                  </a:lnTo>
                  <a:lnTo>
                    <a:pt x="31954" y="1973629"/>
                  </a:lnTo>
                  <a:lnTo>
                    <a:pt x="8573" y="1938948"/>
                  </a:lnTo>
                  <a:lnTo>
                    <a:pt x="0" y="1896478"/>
                  </a:lnTo>
                  <a:lnTo>
                    <a:pt x="0" y="109105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18375" y="4419602"/>
              <a:ext cx="3886200" cy="1028700"/>
            </a:xfrm>
            <a:custGeom>
              <a:avLst/>
              <a:gdLst/>
              <a:ahLst/>
              <a:cxnLst/>
              <a:rect l="l" t="t" r="r" b="b"/>
              <a:pathLst>
                <a:path w="3886200" h="1028700">
                  <a:moveTo>
                    <a:pt x="3802608" y="0"/>
                  </a:moveTo>
                  <a:lnTo>
                    <a:pt x="83591" y="0"/>
                  </a:lnTo>
                  <a:lnTo>
                    <a:pt x="51054" y="6569"/>
                  </a:lnTo>
                  <a:lnTo>
                    <a:pt x="24484" y="24484"/>
                  </a:lnTo>
                  <a:lnTo>
                    <a:pt x="6569" y="51054"/>
                  </a:lnTo>
                  <a:lnTo>
                    <a:pt x="0" y="83591"/>
                  </a:lnTo>
                  <a:lnTo>
                    <a:pt x="0" y="945108"/>
                  </a:lnTo>
                  <a:lnTo>
                    <a:pt x="6569" y="977645"/>
                  </a:lnTo>
                  <a:lnTo>
                    <a:pt x="24484" y="1004215"/>
                  </a:lnTo>
                  <a:lnTo>
                    <a:pt x="51054" y="1022130"/>
                  </a:lnTo>
                  <a:lnTo>
                    <a:pt x="83591" y="1028700"/>
                  </a:lnTo>
                  <a:lnTo>
                    <a:pt x="3802608" y="1028700"/>
                  </a:lnTo>
                  <a:lnTo>
                    <a:pt x="3835145" y="1022130"/>
                  </a:lnTo>
                  <a:lnTo>
                    <a:pt x="3861715" y="1004215"/>
                  </a:lnTo>
                  <a:lnTo>
                    <a:pt x="3879630" y="977645"/>
                  </a:lnTo>
                  <a:lnTo>
                    <a:pt x="3886200" y="945108"/>
                  </a:lnTo>
                  <a:lnTo>
                    <a:pt x="3886200" y="83591"/>
                  </a:lnTo>
                  <a:lnTo>
                    <a:pt x="3879630" y="51054"/>
                  </a:lnTo>
                  <a:lnTo>
                    <a:pt x="3861715" y="24484"/>
                  </a:lnTo>
                  <a:lnTo>
                    <a:pt x="3835145" y="6569"/>
                  </a:lnTo>
                  <a:lnTo>
                    <a:pt x="380260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8120" y="4329683"/>
              <a:ext cx="1885187" cy="10561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7263" y="4860035"/>
              <a:ext cx="1866899" cy="82905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564883" y="4448773"/>
            <a:ext cx="2406650" cy="1677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ctr">
              <a:lnSpc>
                <a:spcPts val="4205"/>
              </a:lnSpc>
              <a:spcBef>
                <a:spcPts val="100"/>
              </a:spcBef>
            </a:pPr>
            <a:r>
              <a:rPr sz="3600" b="1" spc="-25" dirty="0">
                <a:solidFill>
                  <a:srgbClr val="FFE699"/>
                </a:solidFill>
                <a:latin typeface="나눔고딕 ExtraBold"/>
                <a:cs typeface="나눔고딕 ExtraBold"/>
              </a:rPr>
              <a:t>메서드</a:t>
            </a:r>
            <a:endParaRPr sz="3600">
              <a:latin typeface="나눔고딕 ExtraBold"/>
              <a:cs typeface="나눔고딕 ExtraBold"/>
            </a:endParaRPr>
          </a:p>
          <a:p>
            <a:pPr marR="6350" algn="ctr">
              <a:lnSpc>
                <a:spcPts val="3245"/>
              </a:lnSpc>
            </a:pPr>
            <a:r>
              <a:rPr sz="2800" b="1" spc="45" dirty="0">
                <a:solidFill>
                  <a:srgbClr val="E7E6E6"/>
                </a:solidFill>
                <a:latin typeface="Arial"/>
                <a:cs typeface="Arial"/>
              </a:rPr>
              <a:t>method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95"/>
              </a:spcBef>
            </a:pPr>
            <a:r>
              <a:rPr sz="2800" b="1" spc="-165" dirty="0">
                <a:latin typeface="나눔고딕 ExtraBold"/>
                <a:cs typeface="나눔고딕 ExtraBold"/>
              </a:rPr>
              <a:t>객체의</a:t>
            </a:r>
            <a:r>
              <a:rPr sz="2800" b="1" spc="-135" dirty="0">
                <a:latin typeface="나눔고딕 ExtraBold"/>
                <a:cs typeface="나눔고딕 ExtraBold"/>
              </a:rPr>
              <a:t> </a:t>
            </a:r>
            <a:r>
              <a:rPr sz="2800" b="1" spc="-165" dirty="0">
                <a:latin typeface="나눔고딕 ExtraBold"/>
                <a:cs typeface="나눔고딕 ExtraBold"/>
              </a:rPr>
              <a:t>동작</a:t>
            </a:r>
            <a:r>
              <a:rPr sz="2800" b="1" spc="-130" dirty="0">
                <a:latin typeface="나눔고딕 ExtraBold"/>
                <a:cs typeface="나눔고딕 ExtraBold"/>
              </a:rPr>
              <a:t> </a:t>
            </a:r>
            <a:r>
              <a:rPr sz="2800" b="1" spc="-35" dirty="0">
                <a:latin typeface="나눔고딕 ExtraBold"/>
                <a:cs typeface="나눔고딕 ExtraBold"/>
              </a:rPr>
              <a:t>제어</a:t>
            </a:r>
            <a:endParaRPr sz="2800">
              <a:latin typeface="나눔고딕 ExtraBold"/>
              <a:cs typeface="나눔고딕 Extra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1537B4-2A1D-415E-D80E-E13A2955EA2C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 방식 프로그래밍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05127"/>
            <a:ext cx="233172" cy="233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6248" y="643911"/>
            <a:ext cx="10865485" cy="215265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프로퍼티</a:t>
            </a:r>
            <a:endParaRPr sz="2400">
              <a:latin typeface="나눔고딕 ExtraBold"/>
              <a:cs typeface="나눔고딕 ExtraBold"/>
            </a:endParaRPr>
          </a:p>
          <a:p>
            <a:pPr marL="431800" marR="354330">
              <a:lnSpc>
                <a:spcPct val="100000"/>
              </a:lnSpc>
              <a:spcBef>
                <a:spcPts val="1170"/>
              </a:spcBef>
            </a:pPr>
            <a:r>
              <a:rPr sz="2400" spc="1030" dirty="0">
                <a:latin typeface="휴먼아미체"/>
                <a:cs typeface="휴먼아미체"/>
              </a:rPr>
              <a:t>모든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35" dirty="0">
                <a:latin typeface="휴먼아미체"/>
                <a:cs typeface="휴먼아미체"/>
              </a:rPr>
              <a:t>객체에는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60" dirty="0">
                <a:latin typeface="휴먼아미체"/>
                <a:cs typeface="휴먼아미체"/>
              </a:rPr>
              <a:t>객체와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0" dirty="0">
                <a:latin typeface="휴먼아미체"/>
                <a:cs typeface="휴먼아미체"/>
              </a:rPr>
              <a:t>관련된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60" dirty="0">
                <a:latin typeface="휴먼아미체"/>
                <a:cs typeface="휴먼아미체"/>
              </a:rPr>
              <a:t>속성들을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가지고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805" dirty="0">
                <a:latin typeface="휴먼아미체"/>
                <a:cs typeface="휴먼아미체"/>
              </a:rPr>
              <a:t>자동차라는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객체를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40" dirty="0">
                <a:latin typeface="휴먼아미체"/>
                <a:cs typeface="휴먼아미체"/>
              </a:rPr>
              <a:t>예로 </a:t>
            </a:r>
            <a:r>
              <a:rPr sz="2400" spc="850" dirty="0">
                <a:latin typeface="휴먼아미체"/>
                <a:cs typeface="휴먼아미체"/>
              </a:rPr>
              <a:t>들어본다면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자동차에는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00" dirty="0">
                <a:solidFill>
                  <a:srgbClr val="00AFEF"/>
                </a:solidFill>
                <a:latin typeface="휴먼아미체"/>
                <a:cs typeface="휴먼아미체"/>
              </a:rPr>
              <a:t>크기</a:t>
            </a:r>
            <a:r>
              <a:rPr sz="2400" spc="600" dirty="0">
                <a:solidFill>
                  <a:srgbClr val="00AFEF"/>
                </a:solidFill>
                <a:latin typeface="한컴산뜻돋움"/>
                <a:cs typeface="한컴산뜻돋움"/>
              </a:rPr>
              <a:t>,</a:t>
            </a:r>
            <a:r>
              <a:rPr sz="2400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509" dirty="0">
                <a:solidFill>
                  <a:srgbClr val="00AFEF"/>
                </a:solidFill>
                <a:latin typeface="휴먼아미체"/>
                <a:cs typeface="휴먼아미체"/>
              </a:rPr>
              <a:t>무게</a:t>
            </a:r>
            <a:r>
              <a:rPr sz="2400" spc="509" dirty="0">
                <a:solidFill>
                  <a:srgbClr val="00AFEF"/>
                </a:solidFill>
                <a:latin typeface="한컴산뜻돋움"/>
                <a:cs typeface="한컴산뜻돋움"/>
              </a:rPr>
              <a:t>,</a:t>
            </a:r>
            <a:r>
              <a:rPr sz="2400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509" dirty="0">
                <a:solidFill>
                  <a:srgbClr val="00AFEF"/>
                </a:solidFill>
                <a:latin typeface="휴먼아미체"/>
                <a:cs typeface="휴먼아미체"/>
              </a:rPr>
              <a:t>모델</a:t>
            </a:r>
            <a:r>
              <a:rPr sz="2400" spc="509" dirty="0">
                <a:solidFill>
                  <a:srgbClr val="00AFEF"/>
                </a:solidFill>
                <a:latin typeface="한컴산뜻돋움"/>
                <a:cs typeface="한컴산뜻돋움"/>
              </a:rPr>
              <a:t>,</a:t>
            </a:r>
            <a:r>
              <a:rPr sz="2400" spc="-9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385" dirty="0">
                <a:solidFill>
                  <a:srgbClr val="00AFEF"/>
                </a:solidFill>
                <a:latin typeface="휴먼아미체"/>
                <a:cs typeface="휴먼아미체"/>
              </a:rPr>
              <a:t>색상</a:t>
            </a:r>
            <a:r>
              <a:rPr sz="2400" spc="385" dirty="0">
                <a:solidFill>
                  <a:srgbClr val="00AFEF"/>
                </a:solidFill>
                <a:latin typeface="한컴산뜻돋움"/>
                <a:cs typeface="한컴산뜻돋움"/>
              </a:rPr>
              <a:t>,</a:t>
            </a:r>
            <a:r>
              <a:rPr sz="2400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715" dirty="0">
                <a:solidFill>
                  <a:srgbClr val="00AFEF"/>
                </a:solidFill>
                <a:latin typeface="휴먼아미체"/>
                <a:cs typeface="휴먼아미체"/>
              </a:rPr>
              <a:t>가격</a:t>
            </a:r>
            <a:r>
              <a:rPr sz="2400" spc="-440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등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다양한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속성들이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55" dirty="0">
                <a:latin typeface="휴먼아미체"/>
                <a:cs typeface="휴먼아미체"/>
              </a:rPr>
              <a:t>있는데</a:t>
            </a:r>
            <a:r>
              <a:rPr sz="2400" spc="555" dirty="0">
                <a:latin typeface="한컴산뜻돋움"/>
                <a:cs typeface="한컴산뜻돋움"/>
              </a:rPr>
              <a:t>, </a:t>
            </a:r>
            <a:r>
              <a:rPr sz="2400" spc="780" dirty="0">
                <a:latin typeface="휴먼아미체"/>
                <a:cs typeface="휴먼아미체"/>
              </a:rPr>
              <a:t>이런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속성들이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모여서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다른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차와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차별성을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가지게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된다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이런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객체의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프로퍼티</a:t>
            </a:r>
            <a:endParaRPr sz="2400">
              <a:latin typeface="휴먼아미체"/>
              <a:cs typeface="휴먼아미체"/>
            </a:endParaRPr>
          </a:p>
          <a:p>
            <a:pPr marL="431800">
              <a:lnSpc>
                <a:spcPct val="100000"/>
              </a:lnSpc>
            </a:pPr>
            <a:r>
              <a:rPr sz="2400" spc="135" dirty="0">
                <a:latin typeface="한컴산뜻돋움"/>
                <a:cs typeface="한컴산뜻돋움"/>
              </a:rPr>
              <a:t>(property)</a:t>
            </a:r>
            <a:r>
              <a:rPr sz="2400" spc="135" dirty="0">
                <a:latin typeface="휴먼아미체"/>
                <a:cs typeface="휴먼아미체"/>
              </a:rPr>
              <a:t>라고</a:t>
            </a:r>
            <a:r>
              <a:rPr sz="2400" spc="-420" dirty="0">
                <a:latin typeface="휴먼아미체"/>
                <a:cs typeface="휴먼아미체"/>
              </a:rPr>
              <a:t> </a:t>
            </a:r>
            <a:r>
              <a:rPr sz="2400" spc="550" dirty="0">
                <a:latin typeface="휴먼아미체"/>
                <a:cs typeface="휴먼아미체"/>
              </a:rPr>
              <a:t>하는데</a:t>
            </a:r>
            <a:r>
              <a:rPr sz="2400" spc="550" dirty="0">
                <a:latin typeface="한컴산뜻돋움"/>
                <a:cs typeface="한컴산뜻돋움"/>
              </a:rPr>
              <a:t>,</a:t>
            </a:r>
            <a:r>
              <a:rPr sz="2400" spc="-90" dirty="0">
                <a:latin typeface="한컴산뜻돋움"/>
                <a:cs typeface="한컴산뜻돋움"/>
              </a:rPr>
              <a:t> </a:t>
            </a:r>
            <a:r>
              <a:rPr sz="2400" spc="890" dirty="0">
                <a:latin typeface="휴먼아미체"/>
                <a:cs typeface="휴먼아미체"/>
              </a:rPr>
              <a:t>자바스크립트를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통해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이런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객체의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30" dirty="0">
                <a:latin typeface="휴먼아미체"/>
                <a:cs typeface="휴먼아미체"/>
              </a:rPr>
              <a:t>프로퍼티를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조절할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95727" y="3083051"/>
            <a:ext cx="7249795" cy="3775075"/>
            <a:chOff x="2395727" y="3083051"/>
            <a:chExt cx="7249795" cy="37750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4972" y="3083051"/>
              <a:ext cx="5219699" cy="37749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79157" y="3332219"/>
              <a:ext cx="2651760" cy="1317625"/>
            </a:xfrm>
            <a:custGeom>
              <a:avLst/>
              <a:gdLst/>
              <a:ahLst/>
              <a:cxnLst/>
              <a:rect l="l" t="t" r="r" b="b"/>
              <a:pathLst>
                <a:path w="2651759" h="1317625">
                  <a:moveTo>
                    <a:pt x="0" y="1317574"/>
                  </a:moveTo>
                  <a:lnTo>
                    <a:pt x="2651760" y="0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10205" y="3597401"/>
              <a:ext cx="2345690" cy="906780"/>
            </a:xfrm>
            <a:custGeom>
              <a:avLst/>
              <a:gdLst/>
              <a:ahLst/>
              <a:cxnLst/>
              <a:rect l="l" t="t" r="r" b="b"/>
              <a:pathLst>
                <a:path w="2345690" h="906779">
                  <a:moveTo>
                    <a:pt x="0" y="0"/>
                  </a:moveTo>
                  <a:lnTo>
                    <a:pt x="2345232" y="906564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47966" y="5225033"/>
              <a:ext cx="2282190" cy="606425"/>
            </a:xfrm>
            <a:custGeom>
              <a:avLst/>
              <a:gdLst/>
              <a:ahLst/>
              <a:cxnLst/>
              <a:rect l="l" t="t" r="r" b="b"/>
              <a:pathLst>
                <a:path w="2282190" h="606425">
                  <a:moveTo>
                    <a:pt x="0" y="0"/>
                  </a:moveTo>
                  <a:lnTo>
                    <a:pt x="2281847" y="606285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0205" y="4900422"/>
              <a:ext cx="1750695" cy="12065"/>
            </a:xfrm>
            <a:custGeom>
              <a:avLst/>
              <a:gdLst/>
              <a:ahLst/>
              <a:cxnLst/>
              <a:rect l="l" t="t" r="r" b="b"/>
              <a:pathLst>
                <a:path w="1750695" h="12064">
                  <a:moveTo>
                    <a:pt x="0" y="0"/>
                  </a:moveTo>
                  <a:lnTo>
                    <a:pt x="1750352" y="11442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57110" y="4680966"/>
              <a:ext cx="2273935" cy="69850"/>
            </a:xfrm>
            <a:custGeom>
              <a:avLst/>
              <a:gdLst/>
              <a:ahLst/>
              <a:cxnLst/>
              <a:rect l="l" t="t" r="r" b="b"/>
              <a:pathLst>
                <a:path w="2273934" h="69850">
                  <a:moveTo>
                    <a:pt x="0" y="69748"/>
                  </a:moveTo>
                  <a:lnTo>
                    <a:pt x="2273528" y="0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10205" y="5185410"/>
              <a:ext cx="2184400" cy="703580"/>
            </a:xfrm>
            <a:custGeom>
              <a:avLst/>
              <a:gdLst/>
              <a:ahLst/>
              <a:cxnLst/>
              <a:rect l="l" t="t" r="r" b="b"/>
              <a:pathLst>
                <a:path w="2184400" h="703579">
                  <a:moveTo>
                    <a:pt x="0" y="703389"/>
                  </a:moveTo>
                  <a:lnTo>
                    <a:pt x="2184171" y="0"/>
                  </a:lnTo>
                </a:path>
              </a:pathLst>
            </a:custGeom>
            <a:ln w="2895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7155" y="4392167"/>
              <a:ext cx="245363" cy="2453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95" y="4782311"/>
              <a:ext cx="245363" cy="2453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1416" y="5068823"/>
              <a:ext cx="245363" cy="2438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3760" y="5100827"/>
              <a:ext cx="245363" cy="243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3760" y="4631436"/>
              <a:ext cx="245363" cy="2438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6851" y="4532375"/>
              <a:ext cx="245363" cy="24383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708515" y="3066402"/>
            <a:ext cx="568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75" dirty="0">
                <a:latin typeface="휴먼아미체"/>
                <a:cs typeface="휴먼아미체"/>
              </a:rPr>
              <a:t>크기</a:t>
            </a:r>
            <a:endParaRPr sz="2400">
              <a:latin typeface="휴먼아미체"/>
              <a:cs typeface="휴먼아미체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08515" y="4447146"/>
            <a:ext cx="568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40" dirty="0">
                <a:latin typeface="휴먼아미체"/>
                <a:cs typeface="휴먼아미체"/>
              </a:rPr>
              <a:t>모델</a:t>
            </a:r>
            <a:endParaRPr sz="2400">
              <a:latin typeface="휴먼아미체"/>
              <a:cs typeface="휴먼아미체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08515" y="5732488"/>
            <a:ext cx="568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40" dirty="0">
                <a:latin typeface="휴먼아미체"/>
                <a:cs typeface="휴먼아미체"/>
              </a:rPr>
              <a:t>무게</a:t>
            </a:r>
            <a:endParaRPr sz="2400">
              <a:latin typeface="휴먼아미체"/>
              <a:cs typeface="휴먼아미체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16658" y="3297440"/>
            <a:ext cx="568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90" dirty="0">
                <a:latin typeface="휴먼아미체"/>
                <a:cs typeface="휴먼아미체"/>
              </a:rPr>
              <a:t>가격</a:t>
            </a:r>
            <a:endParaRPr sz="2400">
              <a:latin typeface="휴먼아미체"/>
              <a:cs typeface="휴먼아미체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16658" y="4630026"/>
            <a:ext cx="568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5" dirty="0">
                <a:latin typeface="휴먼아미체"/>
                <a:cs typeface="휴먼아미체"/>
              </a:rPr>
              <a:t>색상</a:t>
            </a:r>
            <a:endParaRPr sz="2400">
              <a:latin typeface="휴먼아미체"/>
              <a:cs typeface="휴먼아미체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6658" y="5732488"/>
            <a:ext cx="568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0" dirty="0">
                <a:latin typeface="휴먼아미체"/>
                <a:cs typeface="휴먼아미체"/>
              </a:rPr>
              <a:t>연비</a:t>
            </a:r>
            <a:endParaRPr sz="2400">
              <a:latin typeface="휴먼아미체"/>
              <a:cs typeface="휴먼아미체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6835" y="6593574"/>
            <a:ext cx="51739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70" dirty="0">
                <a:solidFill>
                  <a:srgbClr val="585858"/>
                </a:solidFill>
                <a:latin typeface="휴먼아미체"/>
                <a:cs typeface="휴먼아미체"/>
              </a:rPr>
              <a:t>출처</a:t>
            </a:r>
            <a:r>
              <a:rPr sz="1050" spc="270" dirty="0">
                <a:solidFill>
                  <a:srgbClr val="585858"/>
                </a:solidFill>
                <a:latin typeface="한컴산뜻돋움"/>
                <a:cs typeface="한컴산뜻돋움"/>
              </a:rPr>
              <a:t>:</a:t>
            </a:r>
            <a:r>
              <a:rPr sz="1050" spc="-65" dirty="0">
                <a:solidFill>
                  <a:srgbClr val="585858"/>
                </a:solidFill>
                <a:latin typeface="한컴산뜻돋움"/>
                <a:cs typeface="한컴산뜻돋움"/>
              </a:rPr>
              <a:t> </a:t>
            </a:r>
            <a:r>
              <a:rPr sz="1050" spc="-10" dirty="0">
                <a:solidFill>
                  <a:srgbClr val="585858"/>
                </a:solidFill>
                <a:latin typeface="한컴산뜻돋움"/>
                <a:cs typeface="한컴산뜻돋움"/>
              </a:rPr>
              <a:t>https://file.carisyou.com/upload/2018/09/19/FILE_201809191040115830.png</a:t>
            </a:r>
            <a:endParaRPr sz="1050">
              <a:latin typeface="한컴산뜻돋움"/>
              <a:cs typeface="한컴산뜻돋움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3439" y="6588252"/>
            <a:ext cx="219455" cy="2194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7D7DEC7-B1CD-BD7F-5F19-665ABF5C04F1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 방식 프로그래밍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05127"/>
            <a:ext cx="233172" cy="23317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4236" y="4134613"/>
            <a:ext cx="3677920" cy="2338705"/>
            <a:chOff x="364236" y="4134613"/>
            <a:chExt cx="3677920" cy="23387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32" y="6242303"/>
              <a:ext cx="3412235" cy="2304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0332" y="4140709"/>
              <a:ext cx="3665220" cy="2098675"/>
            </a:xfrm>
            <a:custGeom>
              <a:avLst/>
              <a:gdLst/>
              <a:ahLst/>
              <a:cxnLst/>
              <a:rect l="l" t="t" r="r" b="b"/>
              <a:pathLst>
                <a:path w="3665220" h="2098675">
                  <a:moveTo>
                    <a:pt x="3551059" y="0"/>
                  </a:moveTo>
                  <a:lnTo>
                    <a:pt x="114160" y="0"/>
                  </a:lnTo>
                  <a:lnTo>
                    <a:pt x="69726" y="8970"/>
                  </a:lnTo>
                  <a:lnTo>
                    <a:pt x="33439" y="33434"/>
                  </a:lnTo>
                  <a:lnTo>
                    <a:pt x="8972" y="69721"/>
                  </a:lnTo>
                  <a:lnTo>
                    <a:pt x="0" y="114160"/>
                  </a:lnTo>
                  <a:lnTo>
                    <a:pt x="0" y="1984387"/>
                  </a:lnTo>
                  <a:lnTo>
                    <a:pt x="8972" y="2028821"/>
                  </a:lnTo>
                  <a:lnTo>
                    <a:pt x="33439" y="2065108"/>
                  </a:lnTo>
                  <a:lnTo>
                    <a:pt x="69726" y="2089575"/>
                  </a:lnTo>
                  <a:lnTo>
                    <a:pt x="114160" y="2098548"/>
                  </a:lnTo>
                  <a:lnTo>
                    <a:pt x="3551059" y="2098548"/>
                  </a:lnTo>
                  <a:lnTo>
                    <a:pt x="3595493" y="2089575"/>
                  </a:lnTo>
                  <a:lnTo>
                    <a:pt x="3631780" y="2065108"/>
                  </a:lnTo>
                  <a:lnTo>
                    <a:pt x="3656247" y="2028821"/>
                  </a:lnTo>
                  <a:lnTo>
                    <a:pt x="3665220" y="1984387"/>
                  </a:lnTo>
                  <a:lnTo>
                    <a:pt x="3665220" y="114160"/>
                  </a:lnTo>
                  <a:lnTo>
                    <a:pt x="3656247" y="69721"/>
                  </a:lnTo>
                  <a:lnTo>
                    <a:pt x="3631780" y="33434"/>
                  </a:lnTo>
                  <a:lnTo>
                    <a:pt x="3595493" y="8970"/>
                  </a:lnTo>
                  <a:lnTo>
                    <a:pt x="3551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0332" y="4140709"/>
              <a:ext cx="3665220" cy="2098675"/>
            </a:xfrm>
            <a:custGeom>
              <a:avLst/>
              <a:gdLst/>
              <a:ahLst/>
              <a:cxnLst/>
              <a:rect l="l" t="t" r="r" b="b"/>
              <a:pathLst>
                <a:path w="3665220" h="2098675">
                  <a:moveTo>
                    <a:pt x="0" y="114160"/>
                  </a:moveTo>
                  <a:lnTo>
                    <a:pt x="8972" y="69721"/>
                  </a:lnTo>
                  <a:lnTo>
                    <a:pt x="33439" y="33434"/>
                  </a:lnTo>
                  <a:lnTo>
                    <a:pt x="69726" y="8970"/>
                  </a:lnTo>
                  <a:lnTo>
                    <a:pt x="114160" y="0"/>
                  </a:lnTo>
                  <a:lnTo>
                    <a:pt x="3551059" y="0"/>
                  </a:lnTo>
                  <a:lnTo>
                    <a:pt x="3595493" y="8970"/>
                  </a:lnTo>
                  <a:lnTo>
                    <a:pt x="3631780" y="33434"/>
                  </a:lnTo>
                  <a:lnTo>
                    <a:pt x="3656247" y="69721"/>
                  </a:lnTo>
                  <a:lnTo>
                    <a:pt x="3665220" y="114160"/>
                  </a:lnTo>
                  <a:lnTo>
                    <a:pt x="3665220" y="1984387"/>
                  </a:lnTo>
                  <a:lnTo>
                    <a:pt x="3656247" y="2028821"/>
                  </a:lnTo>
                  <a:lnTo>
                    <a:pt x="3631780" y="2065108"/>
                  </a:lnTo>
                  <a:lnTo>
                    <a:pt x="3595493" y="2089575"/>
                  </a:lnTo>
                  <a:lnTo>
                    <a:pt x="3551059" y="2098548"/>
                  </a:lnTo>
                  <a:lnTo>
                    <a:pt x="114160" y="2098548"/>
                  </a:lnTo>
                  <a:lnTo>
                    <a:pt x="69726" y="2089575"/>
                  </a:lnTo>
                  <a:lnTo>
                    <a:pt x="33439" y="2065108"/>
                  </a:lnTo>
                  <a:lnTo>
                    <a:pt x="8972" y="2028821"/>
                  </a:lnTo>
                  <a:lnTo>
                    <a:pt x="0" y="1984387"/>
                  </a:lnTo>
                  <a:lnTo>
                    <a:pt x="0" y="114160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152" y="4210818"/>
              <a:ext cx="3511550" cy="612775"/>
            </a:xfrm>
            <a:custGeom>
              <a:avLst/>
              <a:gdLst/>
              <a:ahLst/>
              <a:cxnLst/>
              <a:rect l="l" t="t" r="r" b="b"/>
              <a:pathLst>
                <a:path w="3511550" h="612775">
                  <a:moveTo>
                    <a:pt x="3425266" y="0"/>
                  </a:moveTo>
                  <a:lnTo>
                    <a:pt x="86029" y="0"/>
                  </a:lnTo>
                  <a:lnTo>
                    <a:pt x="52544" y="6760"/>
                  </a:lnTo>
                  <a:lnTo>
                    <a:pt x="25198" y="25198"/>
                  </a:lnTo>
                  <a:lnTo>
                    <a:pt x="6760" y="52544"/>
                  </a:lnTo>
                  <a:lnTo>
                    <a:pt x="0" y="86029"/>
                  </a:lnTo>
                  <a:lnTo>
                    <a:pt x="0" y="526605"/>
                  </a:lnTo>
                  <a:lnTo>
                    <a:pt x="6760" y="560098"/>
                  </a:lnTo>
                  <a:lnTo>
                    <a:pt x="25198" y="587448"/>
                  </a:lnTo>
                  <a:lnTo>
                    <a:pt x="52544" y="605886"/>
                  </a:lnTo>
                  <a:lnTo>
                    <a:pt x="86029" y="612648"/>
                  </a:lnTo>
                  <a:lnTo>
                    <a:pt x="3425266" y="612648"/>
                  </a:lnTo>
                  <a:lnTo>
                    <a:pt x="3458751" y="605886"/>
                  </a:lnTo>
                  <a:lnTo>
                    <a:pt x="3486097" y="587448"/>
                  </a:lnTo>
                  <a:lnTo>
                    <a:pt x="3504535" y="560098"/>
                  </a:lnTo>
                  <a:lnTo>
                    <a:pt x="3511296" y="526605"/>
                  </a:lnTo>
                  <a:lnTo>
                    <a:pt x="3511296" y="86029"/>
                  </a:lnTo>
                  <a:lnTo>
                    <a:pt x="3504535" y="52544"/>
                  </a:lnTo>
                  <a:lnTo>
                    <a:pt x="3486097" y="25198"/>
                  </a:lnTo>
                  <a:lnTo>
                    <a:pt x="3458751" y="6760"/>
                  </a:lnTo>
                  <a:lnTo>
                    <a:pt x="3425266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" y="4149851"/>
              <a:ext cx="1935479" cy="8412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4560" y="4149851"/>
              <a:ext cx="1455419" cy="8412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8348" y="4962143"/>
              <a:ext cx="3234055" cy="1207135"/>
            </a:xfrm>
            <a:custGeom>
              <a:avLst/>
              <a:gdLst/>
              <a:ahLst/>
              <a:cxnLst/>
              <a:rect l="l" t="t" r="r" b="b"/>
              <a:pathLst>
                <a:path w="3234054" h="1207135">
                  <a:moveTo>
                    <a:pt x="0" y="0"/>
                  </a:moveTo>
                  <a:lnTo>
                    <a:pt x="0" y="1207007"/>
                  </a:lnTo>
                  <a:lnTo>
                    <a:pt x="3233928" y="1207007"/>
                  </a:lnTo>
                  <a:lnTo>
                    <a:pt x="2725915" y="825842"/>
                  </a:lnTo>
                  <a:lnTo>
                    <a:pt x="1895754" y="910551"/>
                  </a:lnTo>
                  <a:lnTo>
                    <a:pt x="1375346" y="487032"/>
                  </a:lnTo>
                  <a:lnTo>
                    <a:pt x="483234" y="434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>
                <a:alpha val="1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229100" y="4134611"/>
            <a:ext cx="3679190" cy="2338705"/>
            <a:chOff x="4229100" y="4134611"/>
            <a:chExt cx="3679190" cy="233870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1396" y="6242304"/>
              <a:ext cx="3413759" cy="2304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35195" y="4140707"/>
              <a:ext cx="3667125" cy="2098675"/>
            </a:xfrm>
            <a:custGeom>
              <a:avLst/>
              <a:gdLst/>
              <a:ahLst/>
              <a:cxnLst/>
              <a:rect l="l" t="t" r="r" b="b"/>
              <a:pathLst>
                <a:path w="3667125" h="2098675">
                  <a:moveTo>
                    <a:pt x="3552583" y="0"/>
                  </a:moveTo>
                  <a:lnTo>
                    <a:pt x="114160" y="0"/>
                  </a:lnTo>
                  <a:lnTo>
                    <a:pt x="69726" y="8970"/>
                  </a:lnTo>
                  <a:lnTo>
                    <a:pt x="33439" y="33434"/>
                  </a:lnTo>
                  <a:lnTo>
                    <a:pt x="8972" y="69721"/>
                  </a:lnTo>
                  <a:lnTo>
                    <a:pt x="0" y="114160"/>
                  </a:lnTo>
                  <a:lnTo>
                    <a:pt x="0" y="1984387"/>
                  </a:lnTo>
                  <a:lnTo>
                    <a:pt x="8972" y="2028821"/>
                  </a:lnTo>
                  <a:lnTo>
                    <a:pt x="33439" y="2065108"/>
                  </a:lnTo>
                  <a:lnTo>
                    <a:pt x="69726" y="2089575"/>
                  </a:lnTo>
                  <a:lnTo>
                    <a:pt x="114160" y="2098548"/>
                  </a:lnTo>
                  <a:lnTo>
                    <a:pt x="3552583" y="2098548"/>
                  </a:lnTo>
                  <a:lnTo>
                    <a:pt x="3597017" y="2089575"/>
                  </a:lnTo>
                  <a:lnTo>
                    <a:pt x="3633304" y="2065108"/>
                  </a:lnTo>
                  <a:lnTo>
                    <a:pt x="3657771" y="2028821"/>
                  </a:lnTo>
                  <a:lnTo>
                    <a:pt x="3666744" y="1984387"/>
                  </a:lnTo>
                  <a:lnTo>
                    <a:pt x="3666744" y="114160"/>
                  </a:lnTo>
                  <a:lnTo>
                    <a:pt x="3657771" y="69721"/>
                  </a:lnTo>
                  <a:lnTo>
                    <a:pt x="3633304" y="33434"/>
                  </a:lnTo>
                  <a:lnTo>
                    <a:pt x="3597017" y="8970"/>
                  </a:lnTo>
                  <a:lnTo>
                    <a:pt x="3552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35195" y="4140707"/>
              <a:ext cx="3667125" cy="2098675"/>
            </a:xfrm>
            <a:custGeom>
              <a:avLst/>
              <a:gdLst/>
              <a:ahLst/>
              <a:cxnLst/>
              <a:rect l="l" t="t" r="r" b="b"/>
              <a:pathLst>
                <a:path w="3667125" h="2098675">
                  <a:moveTo>
                    <a:pt x="0" y="114160"/>
                  </a:moveTo>
                  <a:lnTo>
                    <a:pt x="8972" y="69721"/>
                  </a:lnTo>
                  <a:lnTo>
                    <a:pt x="33439" y="33434"/>
                  </a:lnTo>
                  <a:lnTo>
                    <a:pt x="69726" y="8970"/>
                  </a:lnTo>
                  <a:lnTo>
                    <a:pt x="114160" y="0"/>
                  </a:lnTo>
                  <a:lnTo>
                    <a:pt x="3552583" y="0"/>
                  </a:lnTo>
                  <a:lnTo>
                    <a:pt x="3597017" y="8970"/>
                  </a:lnTo>
                  <a:lnTo>
                    <a:pt x="3633304" y="33434"/>
                  </a:lnTo>
                  <a:lnTo>
                    <a:pt x="3657771" y="69721"/>
                  </a:lnTo>
                  <a:lnTo>
                    <a:pt x="3666744" y="114160"/>
                  </a:lnTo>
                  <a:lnTo>
                    <a:pt x="3666744" y="1984387"/>
                  </a:lnTo>
                  <a:lnTo>
                    <a:pt x="3657771" y="2028821"/>
                  </a:lnTo>
                  <a:lnTo>
                    <a:pt x="3633304" y="2065108"/>
                  </a:lnTo>
                  <a:lnTo>
                    <a:pt x="3597017" y="2089575"/>
                  </a:lnTo>
                  <a:lnTo>
                    <a:pt x="3552583" y="2098548"/>
                  </a:lnTo>
                  <a:lnTo>
                    <a:pt x="114160" y="2098548"/>
                  </a:lnTo>
                  <a:lnTo>
                    <a:pt x="69726" y="2089575"/>
                  </a:lnTo>
                  <a:lnTo>
                    <a:pt x="33439" y="2065108"/>
                  </a:lnTo>
                  <a:lnTo>
                    <a:pt x="8972" y="2028821"/>
                  </a:lnTo>
                  <a:lnTo>
                    <a:pt x="0" y="1984387"/>
                  </a:lnTo>
                  <a:lnTo>
                    <a:pt x="0" y="114160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0539" y="4210814"/>
              <a:ext cx="3510279" cy="612775"/>
            </a:xfrm>
            <a:custGeom>
              <a:avLst/>
              <a:gdLst/>
              <a:ahLst/>
              <a:cxnLst/>
              <a:rect l="l" t="t" r="r" b="b"/>
              <a:pathLst>
                <a:path w="3510279" h="612775">
                  <a:moveTo>
                    <a:pt x="3423742" y="0"/>
                  </a:moveTo>
                  <a:lnTo>
                    <a:pt x="86029" y="0"/>
                  </a:lnTo>
                  <a:lnTo>
                    <a:pt x="52544" y="6760"/>
                  </a:lnTo>
                  <a:lnTo>
                    <a:pt x="25198" y="25198"/>
                  </a:lnTo>
                  <a:lnTo>
                    <a:pt x="6760" y="52544"/>
                  </a:lnTo>
                  <a:lnTo>
                    <a:pt x="0" y="86029"/>
                  </a:lnTo>
                  <a:lnTo>
                    <a:pt x="0" y="526618"/>
                  </a:lnTo>
                  <a:lnTo>
                    <a:pt x="6760" y="560103"/>
                  </a:lnTo>
                  <a:lnTo>
                    <a:pt x="25198" y="587449"/>
                  </a:lnTo>
                  <a:lnTo>
                    <a:pt x="52544" y="605887"/>
                  </a:lnTo>
                  <a:lnTo>
                    <a:pt x="86029" y="612648"/>
                  </a:lnTo>
                  <a:lnTo>
                    <a:pt x="3423742" y="612648"/>
                  </a:lnTo>
                  <a:lnTo>
                    <a:pt x="3457227" y="605887"/>
                  </a:lnTo>
                  <a:lnTo>
                    <a:pt x="3484573" y="587449"/>
                  </a:lnTo>
                  <a:lnTo>
                    <a:pt x="3503011" y="560103"/>
                  </a:lnTo>
                  <a:lnTo>
                    <a:pt x="3509772" y="526618"/>
                  </a:lnTo>
                  <a:lnTo>
                    <a:pt x="3509772" y="86029"/>
                  </a:lnTo>
                  <a:lnTo>
                    <a:pt x="3503011" y="52544"/>
                  </a:lnTo>
                  <a:lnTo>
                    <a:pt x="3484573" y="25198"/>
                  </a:lnTo>
                  <a:lnTo>
                    <a:pt x="3457227" y="6760"/>
                  </a:lnTo>
                  <a:lnTo>
                    <a:pt x="3423742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9203" y="4149851"/>
              <a:ext cx="1935479" cy="8412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5667" y="4149851"/>
              <a:ext cx="2125979" cy="84124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64736" y="4962144"/>
              <a:ext cx="3234055" cy="1207135"/>
            </a:xfrm>
            <a:custGeom>
              <a:avLst/>
              <a:gdLst/>
              <a:ahLst/>
              <a:cxnLst/>
              <a:rect l="l" t="t" r="r" b="b"/>
              <a:pathLst>
                <a:path w="3234054" h="1207135">
                  <a:moveTo>
                    <a:pt x="0" y="0"/>
                  </a:moveTo>
                  <a:lnTo>
                    <a:pt x="0" y="1207007"/>
                  </a:lnTo>
                  <a:lnTo>
                    <a:pt x="3233928" y="1207007"/>
                  </a:lnTo>
                  <a:lnTo>
                    <a:pt x="2725915" y="825842"/>
                  </a:lnTo>
                  <a:lnTo>
                    <a:pt x="1895754" y="910551"/>
                  </a:lnTo>
                  <a:lnTo>
                    <a:pt x="1375346" y="487032"/>
                  </a:lnTo>
                  <a:lnTo>
                    <a:pt x="483234" y="434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>
                <a:alpha val="1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086343" y="4134611"/>
            <a:ext cx="3679190" cy="2338705"/>
            <a:chOff x="8086343" y="4134611"/>
            <a:chExt cx="3679190" cy="233870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8640" y="6242304"/>
              <a:ext cx="3413759" cy="23049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092439" y="4140707"/>
              <a:ext cx="3667125" cy="2098675"/>
            </a:xfrm>
            <a:custGeom>
              <a:avLst/>
              <a:gdLst/>
              <a:ahLst/>
              <a:cxnLst/>
              <a:rect l="l" t="t" r="r" b="b"/>
              <a:pathLst>
                <a:path w="3667125" h="2098675">
                  <a:moveTo>
                    <a:pt x="3552583" y="0"/>
                  </a:moveTo>
                  <a:lnTo>
                    <a:pt x="114160" y="0"/>
                  </a:lnTo>
                  <a:lnTo>
                    <a:pt x="69726" y="8970"/>
                  </a:lnTo>
                  <a:lnTo>
                    <a:pt x="33439" y="33434"/>
                  </a:lnTo>
                  <a:lnTo>
                    <a:pt x="8972" y="69721"/>
                  </a:lnTo>
                  <a:lnTo>
                    <a:pt x="0" y="114160"/>
                  </a:lnTo>
                  <a:lnTo>
                    <a:pt x="0" y="1984387"/>
                  </a:lnTo>
                  <a:lnTo>
                    <a:pt x="8972" y="2028821"/>
                  </a:lnTo>
                  <a:lnTo>
                    <a:pt x="33439" y="2065108"/>
                  </a:lnTo>
                  <a:lnTo>
                    <a:pt x="69726" y="2089575"/>
                  </a:lnTo>
                  <a:lnTo>
                    <a:pt x="114160" y="2098548"/>
                  </a:lnTo>
                  <a:lnTo>
                    <a:pt x="3552583" y="2098548"/>
                  </a:lnTo>
                  <a:lnTo>
                    <a:pt x="3597017" y="2089575"/>
                  </a:lnTo>
                  <a:lnTo>
                    <a:pt x="3633304" y="2065108"/>
                  </a:lnTo>
                  <a:lnTo>
                    <a:pt x="3657771" y="2028821"/>
                  </a:lnTo>
                  <a:lnTo>
                    <a:pt x="3666744" y="1984387"/>
                  </a:lnTo>
                  <a:lnTo>
                    <a:pt x="3666744" y="114160"/>
                  </a:lnTo>
                  <a:lnTo>
                    <a:pt x="3657771" y="69721"/>
                  </a:lnTo>
                  <a:lnTo>
                    <a:pt x="3633304" y="33434"/>
                  </a:lnTo>
                  <a:lnTo>
                    <a:pt x="3597017" y="8970"/>
                  </a:lnTo>
                  <a:lnTo>
                    <a:pt x="3552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92439" y="4140707"/>
              <a:ext cx="3667125" cy="2098675"/>
            </a:xfrm>
            <a:custGeom>
              <a:avLst/>
              <a:gdLst/>
              <a:ahLst/>
              <a:cxnLst/>
              <a:rect l="l" t="t" r="r" b="b"/>
              <a:pathLst>
                <a:path w="3667125" h="2098675">
                  <a:moveTo>
                    <a:pt x="0" y="114160"/>
                  </a:moveTo>
                  <a:lnTo>
                    <a:pt x="8972" y="69721"/>
                  </a:lnTo>
                  <a:lnTo>
                    <a:pt x="33439" y="33434"/>
                  </a:lnTo>
                  <a:lnTo>
                    <a:pt x="69726" y="8970"/>
                  </a:lnTo>
                  <a:lnTo>
                    <a:pt x="114160" y="0"/>
                  </a:lnTo>
                  <a:lnTo>
                    <a:pt x="3552583" y="0"/>
                  </a:lnTo>
                  <a:lnTo>
                    <a:pt x="3597017" y="8970"/>
                  </a:lnTo>
                  <a:lnTo>
                    <a:pt x="3633304" y="33434"/>
                  </a:lnTo>
                  <a:lnTo>
                    <a:pt x="3657771" y="69721"/>
                  </a:lnTo>
                  <a:lnTo>
                    <a:pt x="3666744" y="114160"/>
                  </a:lnTo>
                  <a:lnTo>
                    <a:pt x="3666744" y="1984387"/>
                  </a:lnTo>
                  <a:lnTo>
                    <a:pt x="3657771" y="2028821"/>
                  </a:lnTo>
                  <a:lnTo>
                    <a:pt x="3633304" y="2065108"/>
                  </a:lnTo>
                  <a:lnTo>
                    <a:pt x="3597017" y="2089575"/>
                  </a:lnTo>
                  <a:lnTo>
                    <a:pt x="3552583" y="2098548"/>
                  </a:lnTo>
                  <a:lnTo>
                    <a:pt x="114160" y="2098548"/>
                  </a:lnTo>
                  <a:lnTo>
                    <a:pt x="69726" y="2089575"/>
                  </a:lnTo>
                  <a:lnTo>
                    <a:pt x="33439" y="2065108"/>
                  </a:lnTo>
                  <a:lnTo>
                    <a:pt x="8972" y="2028821"/>
                  </a:lnTo>
                  <a:lnTo>
                    <a:pt x="0" y="1984387"/>
                  </a:lnTo>
                  <a:lnTo>
                    <a:pt x="0" y="114160"/>
                  </a:lnTo>
                  <a:close/>
                </a:path>
              </a:pathLst>
            </a:custGeom>
            <a:ln w="1219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77783" y="4210814"/>
              <a:ext cx="3510279" cy="612775"/>
            </a:xfrm>
            <a:custGeom>
              <a:avLst/>
              <a:gdLst/>
              <a:ahLst/>
              <a:cxnLst/>
              <a:rect l="l" t="t" r="r" b="b"/>
              <a:pathLst>
                <a:path w="3510279" h="612775">
                  <a:moveTo>
                    <a:pt x="3423742" y="0"/>
                  </a:moveTo>
                  <a:lnTo>
                    <a:pt x="86029" y="0"/>
                  </a:lnTo>
                  <a:lnTo>
                    <a:pt x="52544" y="6760"/>
                  </a:lnTo>
                  <a:lnTo>
                    <a:pt x="25198" y="25198"/>
                  </a:lnTo>
                  <a:lnTo>
                    <a:pt x="6760" y="52544"/>
                  </a:lnTo>
                  <a:lnTo>
                    <a:pt x="0" y="86029"/>
                  </a:lnTo>
                  <a:lnTo>
                    <a:pt x="0" y="526618"/>
                  </a:lnTo>
                  <a:lnTo>
                    <a:pt x="6760" y="560103"/>
                  </a:lnTo>
                  <a:lnTo>
                    <a:pt x="25198" y="587449"/>
                  </a:lnTo>
                  <a:lnTo>
                    <a:pt x="52544" y="605887"/>
                  </a:lnTo>
                  <a:lnTo>
                    <a:pt x="86029" y="612648"/>
                  </a:lnTo>
                  <a:lnTo>
                    <a:pt x="3423742" y="612648"/>
                  </a:lnTo>
                  <a:lnTo>
                    <a:pt x="3457227" y="605887"/>
                  </a:lnTo>
                  <a:lnTo>
                    <a:pt x="3484573" y="587449"/>
                  </a:lnTo>
                  <a:lnTo>
                    <a:pt x="3503011" y="560103"/>
                  </a:lnTo>
                  <a:lnTo>
                    <a:pt x="3509772" y="526618"/>
                  </a:lnTo>
                  <a:lnTo>
                    <a:pt x="3509772" y="86029"/>
                  </a:lnTo>
                  <a:lnTo>
                    <a:pt x="3503011" y="52544"/>
                  </a:lnTo>
                  <a:lnTo>
                    <a:pt x="3484573" y="25198"/>
                  </a:lnTo>
                  <a:lnTo>
                    <a:pt x="3457227" y="6760"/>
                  </a:lnTo>
                  <a:lnTo>
                    <a:pt x="3423742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7615" y="4149851"/>
              <a:ext cx="1935479" cy="84124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4079" y="4149851"/>
              <a:ext cx="1722119" cy="84124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221979" y="4962144"/>
              <a:ext cx="3234055" cy="1207135"/>
            </a:xfrm>
            <a:custGeom>
              <a:avLst/>
              <a:gdLst/>
              <a:ahLst/>
              <a:cxnLst/>
              <a:rect l="l" t="t" r="r" b="b"/>
              <a:pathLst>
                <a:path w="3234054" h="1207135">
                  <a:moveTo>
                    <a:pt x="0" y="0"/>
                  </a:moveTo>
                  <a:lnTo>
                    <a:pt x="0" y="1207007"/>
                  </a:lnTo>
                  <a:lnTo>
                    <a:pt x="3233928" y="1207007"/>
                  </a:lnTo>
                  <a:lnTo>
                    <a:pt x="2725915" y="825842"/>
                  </a:lnTo>
                  <a:lnTo>
                    <a:pt x="1895754" y="910551"/>
                  </a:lnTo>
                  <a:lnTo>
                    <a:pt x="1375346" y="487032"/>
                  </a:lnTo>
                  <a:lnTo>
                    <a:pt x="483234" y="434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>
                <a:alpha val="1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8739" y="22838"/>
            <a:ext cx="11186160" cy="5584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나눔고딕"/>
                <a:cs typeface="나눔고딕"/>
              </a:rPr>
              <a:t>03.</a:t>
            </a:r>
            <a:r>
              <a:rPr sz="2800" b="1" spc="-11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객체</a:t>
            </a:r>
            <a:r>
              <a:rPr sz="2800" b="1" spc="-100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95" dirty="0">
                <a:solidFill>
                  <a:srgbClr val="FFFFFF"/>
                </a:solidFill>
                <a:latin typeface="나눔고딕"/>
                <a:cs typeface="나눔고딕"/>
              </a:rPr>
              <a:t>방식</a:t>
            </a:r>
            <a:r>
              <a:rPr sz="2800" b="1" spc="-105" dirty="0">
                <a:solidFill>
                  <a:srgbClr val="FFFFFF"/>
                </a:solidFill>
                <a:latin typeface="나눔고딕"/>
                <a:cs typeface="나눔고딕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나눔고딕"/>
                <a:cs typeface="나눔고딕"/>
              </a:rPr>
              <a:t>프로그래밍</a:t>
            </a:r>
            <a:endParaRPr sz="2800">
              <a:latin typeface="나눔고딕"/>
              <a:cs typeface="나눔고딕"/>
            </a:endParaRPr>
          </a:p>
          <a:p>
            <a:pPr marL="489584">
              <a:lnSpc>
                <a:spcPct val="100000"/>
              </a:lnSpc>
              <a:spcBef>
                <a:spcPts val="2710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2.</a:t>
            </a:r>
            <a:r>
              <a:rPr sz="2400" b="1" spc="-10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2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프로퍼티</a:t>
            </a:r>
            <a:endParaRPr sz="2400">
              <a:latin typeface="나눔고딕 ExtraBold"/>
              <a:cs typeface="나눔고딕 ExtraBold"/>
            </a:endParaRPr>
          </a:p>
          <a:p>
            <a:pPr marL="909319" marR="58419">
              <a:lnSpc>
                <a:spcPct val="100000"/>
              </a:lnSpc>
              <a:spcBef>
                <a:spcPts val="925"/>
              </a:spcBef>
            </a:pPr>
            <a:r>
              <a:rPr sz="2400" spc="204" dirty="0">
                <a:latin typeface="한컴산뜻돋움"/>
                <a:cs typeface="한컴산뜻돋움"/>
              </a:rPr>
              <a:t>window</a:t>
            </a:r>
            <a:r>
              <a:rPr sz="2400" spc="204" dirty="0">
                <a:latin typeface="휴먼아미체"/>
                <a:cs typeface="휴먼아미체"/>
              </a:rPr>
              <a:t>라는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690" dirty="0">
                <a:latin typeface="휴먼아미체"/>
                <a:cs typeface="휴먼아미체"/>
              </a:rPr>
              <a:t>객체를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예로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들어보면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140" dirty="0">
                <a:latin typeface="한컴산뜻돋움"/>
                <a:cs typeface="한컴산뜻돋움"/>
              </a:rPr>
              <a:t>window</a:t>
            </a:r>
            <a:r>
              <a:rPr sz="2400" spc="140" dirty="0">
                <a:latin typeface="휴먼아미체"/>
                <a:cs typeface="휴먼아미체"/>
              </a:rPr>
              <a:t>는</a:t>
            </a:r>
            <a:r>
              <a:rPr sz="2400" spc="-45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창을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05" dirty="0">
                <a:latin typeface="휴먼아미체"/>
                <a:cs typeface="휴먼아미체"/>
              </a:rPr>
              <a:t>나타내는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480" dirty="0">
                <a:latin typeface="휴먼아미체"/>
                <a:cs typeface="휴먼아미체"/>
              </a:rPr>
              <a:t>객체이다</a:t>
            </a:r>
            <a:r>
              <a:rPr sz="2400" spc="480" dirty="0">
                <a:latin typeface="한컴산뜻돋움"/>
                <a:cs typeface="한컴산뜻돋움"/>
              </a:rPr>
              <a:t>.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창에는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메뉴나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도구모음도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있고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웹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브라우저의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폭이나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높이를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속성으로 </a:t>
            </a:r>
            <a:r>
              <a:rPr sz="2400" spc="715" dirty="0">
                <a:latin typeface="휴먼아미체"/>
                <a:cs typeface="휴먼아미체"/>
              </a:rPr>
              <a:t>가질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있다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또한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스크롤바나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85" dirty="0">
                <a:latin typeface="휴먼아미체"/>
                <a:cs typeface="휴먼아미체"/>
              </a:rPr>
              <a:t>상태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표시줄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0" dirty="0">
                <a:latin typeface="휴먼아미체"/>
                <a:cs typeface="휴먼아미체"/>
              </a:rPr>
              <a:t>등도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속성이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75" dirty="0">
                <a:latin typeface="휴먼아미체"/>
                <a:cs typeface="휴먼아미체"/>
              </a:rPr>
              <a:t>된다</a:t>
            </a:r>
            <a:r>
              <a:rPr sz="2400" spc="475" dirty="0">
                <a:latin typeface="한컴산뜻돋움"/>
                <a:cs typeface="한컴산뜻돋움"/>
              </a:rPr>
              <a:t>.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즉</a:t>
            </a:r>
            <a:r>
              <a:rPr sz="2400" spc="515" dirty="0">
                <a:latin typeface="한컴산뜻돋움"/>
                <a:cs typeface="한컴산뜻돋움"/>
              </a:rPr>
              <a:t>,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window</a:t>
            </a:r>
            <a:r>
              <a:rPr sz="2400" spc="-100" dirty="0">
                <a:latin typeface="한컴산뜻돋움"/>
                <a:cs typeface="한컴산뜻돋움"/>
              </a:rPr>
              <a:t> </a:t>
            </a:r>
            <a:r>
              <a:rPr sz="2400" spc="615" dirty="0">
                <a:latin typeface="휴먼아미체"/>
                <a:cs typeface="휴먼아미체"/>
              </a:rPr>
              <a:t>객체에는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창의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크기를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결정하는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width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850" dirty="0">
                <a:latin typeface="휴먼아미체"/>
                <a:cs typeface="휴먼아미체"/>
              </a:rPr>
              <a:t>프로퍼티와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dirty="0">
                <a:latin typeface="한컴산뜻돋움"/>
                <a:cs typeface="한컴산뜻돋움"/>
              </a:rPr>
              <a:t>height</a:t>
            </a:r>
            <a:r>
              <a:rPr sz="2400" spc="-85" dirty="0">
                <a:latin typeface="한컴산뜻돋움"/>
                <a:cs typeface="한컴산뜻돋움"/>
              </a:rPr>
              <a:t> </a:t>
            </a:r>
            <a:r>
              <a:rPr sz="2400" spc="880" dirty="0">
                <a:latin typeface="휴먼아미체"/>
                <a:cs typeface="휴먼아미체"/>
              </a:rPr>
              <a:t>프로퍼티뿐만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70" dirty="0">
                <a:latin typeface="휴먼아미체"/>
                <a:cs typeface="휴먼아미체"/>
              </a:rPr>
              <a:t>아니라 </a:t>
            </a:r>
            <a:r>
              <a:rPr sz="2400" spc="944" dirty="0">
                <a:latin typeface="휴먼아미체"/>
                <a:cs typeface="휴먼아미체"/>
              </a:rPr>
              <a:t>스크롤바를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표시할지</a:t>
            </a:r>
            <a:r>
              <a:rPr sz="2400" spc="-425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여부를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10" dirty="0">
                <a:latin typeface="휴먼아미체"/>
                <a:cs typeface="휴먼아미체"/>
              </a:rPr>
              <a:t>지정하는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-10" dirty="0">
                <a:latin typeface="한컴산뜻돋움"/>
                <a:cs typeface="한컴산뜻돋움"/>
              </a:rPr>
              <a:t>scrollbars</a:t>
            </a:r>
            <a:r>
              <a:rPr sz="2400" spc="-75" dirty="0">
                <a:latin typeface="한컴산뜻돋움"/>
                <a:cs typeface="한컴산뜻돋움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같은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프로퍼티들이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40" dirty="0">
                <a:latin typeface="휴먼아미체"/>
                <a:cs typeface="휴먼아미체"/>
              </a:rPr>
              <a:t>존재한다</a:t>
            </a:r>
            <a:r>
              <a:rPr sz="2400" spc="54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909319" marR="220345">
              <a:lnSpc>
                <a:spcPct val="100000"/>
              </a:lnSpc>
            </a:pPr>
            <a:r>
              <a:rPr sz="2400" spc="780" dirty="0">
                <a:latin typeface="휴먼아미체"/>
                <a:cs typeface="휴먼아미체"/>
              </a:rPr>
              <a:t>이런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30" dirty="0">
                <a:latin typeface="휴먼아미체"/>
                <a:cs typeface="휴먼아미체"/>
              </a:rPr>
              <a:t>프로퍼티를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19" dirty="0">
                <a:latin typeface="휴먼아미체"/>
                <a:cs typeface="휴먼아미체"/>
              </a:rPr>
              <a:t>표시할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때는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515" dirty="0">
                <a:latin typeface="휴먼아미체"/>
                <a:cs typeface="휴먼아미체"/>
              </a:rPr>
              <a:t>객체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이름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뒤에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마침표를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찍고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그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50" dirty="0">
                <a:latin typeface="휴먼아미체"/>
                <a:cs typeface="휴먼아미체"/>
              </a:rPr>
              <a:t>뒤에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프로퍼티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15" dirty="0">
                <a:latin typeface="휴먼아미체"/>
                <a:cs typeface="휴먼아미체"/>
              </a:rPr>
              <a:t>이름을 </a:t>
            </a:r>
            <a:r>
              <a:rPr sz="2400" spc="610" dirty="0">
                <a:latin typeface="휴먼아미체"/>
                <a:cs typeface="휴먼아미체"/>
              </a:rPr>
              <a:t>표시한다</a:t>
            </a:r>
            <a:r>
              <a:rPr sz="2400" spc="61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한컴산뜻돋움"/>
              <a:cs typeface="한컴산뜻돋움"/>
            </a:endParaRPr>
          </a:p>
          <a:p>
            <a:pPr marL="944244">
              <a:lnSpc>
                <a:spcPct val="100000"/>
              </a:lnSpc>
              <a:tabLst>
                <a:tab pos="4474845" algn="l"/>
                <a:tab pos="8533130" algn="l"/>
              </a:tabLst>
            </a:pPr>
            <a:r>
              <a:rPr sz="29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window.</a:t>
            </a:r>
            <a:r>
              <a:rPr sz="2900" b="1" spc="-10" dirty="0">
                <a:solidFill>
                  <a:srgbClr val="FFFF00"/>
                </a:solidFill>
                <a:latin typeface="한컴산뜻돋움"/>
                <a:cs typeface="한컴산뜻돋움"/>
              </a:rPr>
              <a:t>width</a:t>
            </a:r>
            <a:r>
              <a:rPr sz="2900" b="1" dirty="0">
                <a:solidFill>
                  <a:srgbClr val="FFFF00"/>
                </a:solidFill>
                <a:latin typeface="한컴산뜻돋움"/>
                <a:cs typeface="한컴산뜻돋움"/>
              </a:rPr>
              <a:t>	</a:t>
            </a:r>
            <a:r>
              <a:rPr sz="29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window.</a:t>
            </a:r>
            <a:r>
              <a:rPr sz="2900" b="1" spc="-10" dirty="0">
                <a:solidFill>
                  <a:srgbClr val="FFFF00"/>
                </a:solidFill>
                <a:latin typeface="한컴산뜻돋움"/>
                <a:cs typeface="한컴산뜻돋움"/>
              </a:rPr>
              <a:t>scrollbars</a:t>
            </a:r>
            <a:r>
              <a:rPr sz="2900" b="1" dirty="0">
                <a:solidFill>
                  <a:srgbClr val="FFFF00"/>
                </a:solidFill>
                <a:latin typeface="한컴산뜻돋움"/>
                <a:cs typeface="한컴산뜻돋움"/>
              </a:rPr>
              <a:t>	</a:t>
            </a:r>
            <a:r>
              <a:rPr sz="2900" b="1" spc="-10" dirty="0">
                <a:solidFill>
                  <a:srgbClr val="FFFFFF"/>
                </a:solidFill>
                <a:latin typeface="한컴산뜻돋움"/>
                <a:cs typeface="한컴산뜻돋움"/>
              </a:rPr>
              <a:t>window.</a:t>
            </a:r>
            <a:r>
              <a:rPr sz="2900" b="1" spc="-10" dirty="0">
                <a:solidFill>
                  <a:srgbClr val="FFFF00"/>
                </a:solidFill>
                <a:latin typeface="한컴산뜻돋움"/>
                <a:cs typeface="한컴산뜻돋움"/>
              </a:rPr>
              <a:t>toolbar</a:t>
            </a:r>
            <a:endParaRPr sz="2900">
              <a:latin typeface="한컴산뜻돋움"/>
              <a:cs typeface="한컴산뜻돋움"/>
            </a:endParaRPr>
          </a:p>
          <a:p>
            <a:pPr marL="936625">
              <a:lnSpc>
                <a:spcPct val="100000"/>
              </a:lnSpc>
              <a:spcBef>
                <a:spcPts val="2770"/>
              </a:spcBef>
              <a:tabLst>
                <a:tab pos="4401185" algn="l"/>
                <a:tab pos="8654415" algn="l"/>
              </a:tabLst>
            </a:pPr>
            <a:r>
              <a:rPr sz="2800" spc="915" dirty="0">
                <a:solidFill>
                  <a:srgbClr val="404040"/>
                </a:solidFill>
                <a:latin typeface="휴먼아미체"/>
                <a:cs typeface="휴먼아미체"/>
              </a:rPr>
              <a:t>브라우저의</a:t>
            </a:r>
            <a:r>
              <a:rPr sz="2800" spc="-710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3600" b="1" spc="-21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창</a:t>
            </a:r>
            <a:r>
              <a:rPr sz="3600" b="1" spc="-38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 </a:t>
            </a:r>
            <a:r>
              <a:rPr sz="3600" b="1" spc="-5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폭</a:t>
            </a:r>
            <a:r>
              <a:rPr sz="3600" b="1" dirty="0">
                <a:solidFill>
                  <a:srgbClr val="404040"/>
                </a:solidFill>
                <a:latin typeface="나눔고딕 ExtraBold"/>
                <a:cs typeface="나눔고딕 ExtraBold"/>
              </a:rPr>
              <a:t>	</a:t>
            </a:r>
            <a:r>
              <a:rPr sz="2800" spc="915" dirty="0">
                <a:solidFill>
                  <a:srgbClr val="404040"/>
                </a:solidFill>
                <a:latin typeface="휴먼아미체"/>
                <a:cs typeface="휴먼아미체"/>
              </a:rPr>
              <a:t>브라우저의</a:t>
            </a:r>
            <a:r>
              <a:rPr sz="2800" spc="-70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3600" b="1" spc="-295" dirty="0">
                <a:solidFill>
                  <a:srgbClr val="404040"/>
                </a:solidFill>
                <a:latin typeface="나눔고딕 ExtraBold"/>
                <a:cs typeface="나눔고딕 ExtraBold"/>
              </a:rPr>
              <a:t>스크롤바</a:t>
            </a:r>
            <a:r>
              <a:rPr sz="3600" b="1" dirty="0">
                <a:solidFill>
                  <a:srgbClr val="404040"/>
                </a:solidFill>
                <a:latin typeface="나눔고딕 ExtraBold"/>
                <a:cs typeface="나눔고딕 ExtraBold"/>
              </a:rPr>
              <a:t>	</a:t>
            </a:r>
            <a:r>
              <a:rPr sz="2800" spc="915" dirty="0">
                <a:solidFill>
                  <a:srgbClr val="404040"/>
                </a:solidFill>
                <a:latin typeface="휴먼아미체"/>
                <a:cs typeface="휴먼아미체"/>
              </a:rPr>
              <a:t>브라우저의</a:t>
            </a:r>
            <a:r>
              <a:rPr sz="2800" spc="-705" dirty="0">
                <a:solidFill>
                  <a:srgbClr val="404040"/>
                </a:solidFill>
                <a:latin typeface="휴먼아미체"/>
                <a:cs typeface="휴먼아미체"/>
              </a:rPr>
              <a:t> </a:t>
            </a:r>
            <a:r>
              <a:rPr sz="3600" b="1" spc="-320" dirty="0">
                <a:solidFill>
                  <a:srgbClr val="404040"/>
                </a:solidFill>
                <a:latin typeface="나눔고딕 ExtraBold"/>
                <a:cs typeface="나눔고딕 ExtraBold"/>
              </a:rPr>
              <a:t>툴바</a:t>
            </a:r>
            <a:endParaRPr sz="3600">
              <a:latin typeface="나눔고딕 ExtraBold"/>
              <a:cs typeface="나눔고딕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3" y="1405127"/>
            <a:ext cx="233172" cy="2331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247644"/>
            <a:ext cx="12192000" cy="2700655"/>
            <a:chOff x="0" y="3247644"/>
            <a:chExt cx="12192000" cy="27006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56432"/>
              <a:ext cx="12192000" cy="21595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450335"/>
              <a:ext cx="12192000" cy="2171700"/>
            </a:xfrm>
            <a:custGeom>
              <a:avLst/>
              <a:gdLst/>
              <a:ahLst/>
              <a:cxnLst/>
              <a:rect l="l" t="t" r="r" b="b"/>
              <a:pathLst>
                <a:path w="12192000" h="2171700">
                  <a:moveTo>
                    <a:pt x="12191987" y="2159508"/>
                  </a:moveTo>
                  <a:lnTo>
                    <a:pt x="0" y="2159508"/>
                  </a:lnTo>
                  <a:lnTo>
                    <a:pt x="0" y="2171700"/>
                  </a:lnTo>
                  <a:lnTo>
                    <a:pt x="12191987" y="2171700"/>
                  </a:lnTo>
                  <a:lnTo>
                    <a:pt x="12191987" y="2159508"/>
                  </a:lnTo>
                  <a:close/>
                </a:path>
                <a:path w="12192000" h="2171700">
                  <a:moveTo>
                    <a:pt x="12191987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12191987" y="12192"/>
                  </a:lnTo>
                  <a:lnTo>
                    <a:pt x="12191987" y="0"/>
                  </a:lnTo>
                  <a:close/>
                </a:path>
              </a:pathLst>
            </a:custGeom>
            <a:solidFill>
              <a:srgbClr val="929292">
                <a:alpha val="729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4329" y="3247644"/>
              <a:ext cx="5337670" cy="2241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100" y="3299460"/>
              <a:ext cx="6436601" cy="1723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087" y="5615939"/>
              <a:ext cx="11329415" cy="331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923" y="3572256"/>
              <a:ext cx="3880103" cy="4800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636" y="3479292"/>
              <a:ext cx="598931" cy="7894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176" y="3479291"/>
              <a:ext cx="1142999" cy="7894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783" y="3479292"/>
              <a:ext cx="598931" cy="7894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324" y="3479292"/>
              <a:ext cx="1479803" cy="7894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8736" y="3479292"/>
              <a:ext cx="769619" cy="789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8964" y="3479292"/>
              <a:ext cx="1479803" cy="789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89376" y="3479291"/>
              <a:ext cx="765047" cy="7894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44008" y="643911"/>
            <a:ext cx="10856595" cy="485203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275"/>
              </a:spcBef>
            </a:pPr>
            <a:r>
              <a:rPr sz="2400" b="1" dirty="0">
                <a:solidFill>
                  <a:srgbClr val="00AFEF"/>
                </a:solidFill>
                <a:latin typeface="한컴산뜻돋움"/>
                <a:cs typeface="한컴산뜻돋움"/>
              </a:rPr>
              <a:t>3.</a:t>
            </a:r>
            <a:r>
              <a:rPr sz="2400" b="1" spc="-11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나눔고딕 ExtraBold"/>
                <a:cs typeface="나눔고딕 ExtraBold"/>
              </a:rPr>
              <a:t>메서드</a:t>
            </a:r>
            <a:r>
              <a:rPr sz="2400" b="1" spc="-10" dirty="0">
                <a:solidFill>
                  <a:srgbClr val="00AFEF"/>
                </a:solidFill>
                <a:latin typeface="한컴산뜻돋움"/>
                <a:cs typeface="한컴산뜻돋움"/>
              </a:rPr>
              <a:t>(method)</a:t>
            </a:r>
            <a:endParaRPr sz="2400">
              <a:latin typeface="한컴산뜻돋움"/>
              <a:cs typeface="한컴산뜻돋움"/>
            </a:endParaRPr>
          </a:p>
          <a:p>
            <a:pPr marL="643890" marR="609600">
              <a:lnSpc>
                <a:spcPct val="100000"/>
              </a:lnSpc>
              <a:spcBef>
                <a:spcPts val="1170"/>
              </a:spcBef>
            </a:pPr>
            <a:r>
              <a:rPr sz="2400" spc="850" dirty="0">
                <a:latin typeface="휴먼아미체"/>
                <a:cs typeface="휴먼아미체"/>
              </a:rPr>
              <a:t>프로퍼티가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객체의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속성이라면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35" dirty="0">
                <a:latin typeface="휴먼아미체"/>
                <a:cs typeface="휴먼아미체"/>
              </a:rPr>
              <a:t>메서드는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605" dirty="0">
                <a:latin typeface="휴먼아미체"/>
                <a:cs typeface="휴먼아미체"/>
              </a:rPr>
              <a:t>객체의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동작</a:t>
            </a:r>
            <a:r>
              <a:rPr sz="2400" spc="-430" dirty="0">
                <a:latin typeface="휴먼아미체"/>
                <a:cs typeface="휴먼아미체"/>
              </a:rPr>
              <a:t> </a:t>
            </a:r>
            <a:r>
              <a:rPr sz="2400" spc="775" dirty="0">
                <a:latin typeface="휴먼아미체"/>
                <a:cs typeface="휴먼아미체"/>
              </a:rPr>
              <a:t>방법이라고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생각하면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535" dirty="0">
                <a:latin typeface="휴먼아미체"/>
                <a:cs typeface="휴먼아미체"/>
              </a:rPr>
              <a:t>좋다</a:t>
            </a:r>
            <a:r>
              <a:rPr sz="2400" spc="535" dirty="0">
                <a:latin typeface="한컴산뜻돋움"/>
                <a:cs typeface="한컴산뜻돋움"/>
              </a:rPr>
              <a:t>. </a:t>
            </a:r>
            <a:r>
              <a:rPr sz="2400" spc="770" dirty="0">
                <a:latin typeface="휴먼아미체"/>
                <a:cs typeface="휴먼아미체"/>
              </a:rPr>
              <a:t>예를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00" dirty="0">
                <a:latin typeface="휴먼아미체"/>
                <a:cs typeface="휴먼아미체"/>
              </a:rPr>
              <a:t>들어</a:t>
            </a:r>
            <a:r>
              <a:rPr sz="2400" spc="600" dirty="0">
                <a:latin typeface="한컴산뜻돋움"/>
                <a:cs typeface="한컴산뜻돋움"/>
              </a:rPr>
              <a:t>,</a:t>
            </a:r>
            <a:r>
              <a:rPr sz="2400" spc="-95" dirty="0">
                <a:latin typeface="한컴산뜻돋움"/>
                <a:cs typeface="한컴산뜻돋움"/>
              </a:rPr>
              <a:t> </a:t>
            </a:r>
            <a:r>
              <a:rPr sz="2400" spc="875" dirty="0">
                <a:latin typeface="휴먼아미체"/>
                <a:cs typeface="휴먼아미체"/>
              </a:rPr>
              <a:t>브라우저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창을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735" dirty="0">
                <a:latin typeface="휴먼아미체"/>
                <a:cs typeface="휴먼아미체"/>
              </a:rPr>
              <a:t>사용해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00" dirty="0">
                <a:latin typeface="휴먼아미체"/>
                <a:cs typeface="휴먼아미체"/>
              </a:rPr>
              <a:t>동작에는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여러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695" dirty="0">
                <a:latin typeface="휴먼아미체"/>
                <a:cs typeface="휴먼아미체"/>
              </a:rPr>
              <a:t>가지가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1035" dirty="0">
                <a:latin typeface="휴먼아미체"/>
                <a:cs typeface="휴먼아미체"/>
              </a:rPr>
              <a:t>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450" dirty="0">
                <a:latin typeface="휴먼아미체"/>
                <a:cs typeface="휴먼아미체"/>
              </a:rPr>
              <a:t>있다</a:t>
            </a:r>
            <a:r>
              <a:rPr sz="2400" spc="450" dirty="0">
                <a:latin typeface="한컴산뜻돋움"/>
                <a:cs typeface="한컴산뜻돋움"/>
              </a:rPr>
              <a:t>. </a:t>
            </a:r>
            <a:r>
              <a:rPr sz="2400" spc="844" dirty="0">
                <a:latin typeface="휴먼아미체"/>
                <a:cs typeface="휴먼아미체"/>
              </a:rPr>
              <a:t>창을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70" dirty="0">
                <a:latin typeface="휴먼아미체"/>
                <a:cs typeface="휴먼아미체"/>
              </a:rPr>
              <a:t>새로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여는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것과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닫는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385" dirty="0">
                <a:latin typeface="휴먼아미체"/>
                <a:cs typeface="휴먼아미체"/>
              </a:rPr>
              <a:t>것</a:t>
            </a:r>
            <a:r>
              <a:rPr sz="2400" spc="385" dirty="0">
                <a:latin typeface="한컴산뜻돋움"/>
                <a:cs typeface="한컴산뜻돋움"/>
              </a:rPr>
              <a:t>,</a:t>
            </a:r>
            <a:r>
              <a:rPr sz="2400" spc="-80" dirty="0">
                <a:latin typeface="한컴산뜻돋움"/>
                <a:cs typeface="한컴산뜻돋움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창의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위치를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옮기는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80" dirty="0">
                <a:latin typeface="휴먼아미체"/>
                <a:cs typeface="휴먼아미체"/>
              </a:rPr>
              <a:t>것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등이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있을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525" dirty="0">
                <a:latin typeface="휴먼아미체"/>
                <a:cs typeface="휴먼아미체"/>
              </a:rPr>
              <a:t>것이다</a:t>
            </a:r>
            <a:r>
              <a:rPr sz="2400" spc="525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 marL="643890" marR="5080">
              <a:lnSpc>
                <a:spcPct val="100000"/>
              </a:lnSpc>
            </a:pPr>
            <a:r>
              <a:rPr sz="2400" spc="844" dirty="0">
                <a:latin typeface="휴먼아미체"/>
                <a:cs typeface="휴먼아미체"/>
              </a:rPr>
              <a:t>창을</a:t>
            </a:r>
            <a:r>
              <a:rPr sz="2400" spc="-459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여는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것은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open()</a:t>
            </a:r>
            <a:r>
              <a:rPr sz="2400" spc="-70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735" dirty="0">
                <a:solidFill>
                  <a:srgbClr val="00AFEF"/>
                </a:solidFill>
                <a:latin typeface="휴먼아미체"/>
                <a:cs typeface="휴먼아미체"/>
              </a:rPr>
              <a:t>메서드</a:t>
            </a:r>
            <a:r>
              <a:rPr sz="2400" spc="735" dirty="0">
                <a:latin typeface="휴먼아미체"/>
                <a:cs typeface="휴먼아미체"/>
              </a:rPr>
              <a:t>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645" dirty="0">
                <a:latin typeface="휴먼아미체"/>
                <a:cs typeface="휴먼아미체"/>
              </a:rPr>
              <a:t>할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일이고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창을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844" dirty="0">
                <a:latin typeface="휴먼아미체"/>
                <a:cs typeface="휴먼아미체"/>
              </a:rPr>
              <a:t>닫는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것은</a:t>
            </a:r>
            <a:r>
              <a:rPr sz="2400" spc="-450" dirty="0">
                <a:latin typeface="휴먼아미체"/>
                <a:cs typeface="휴먼아미체"/>
              </a:rPr>
              <a:t> </a:t>
            </a:r>
            <a:r>
              <a:rPr sz="2400" dirty="0">
                <a:solidFill>
                  <a:srgbClr val="00AFEF"/>
                </a:solidFill>
                <a:latin typeface="한컴산뜻돋움"/>
                <a:cs typeface="한컴산뜻돋움"/>
              </a:rPr>
              <a:t>close()</a:t>
            </a:r>
            <a:r>
              <a:rPr sz="2400" spc="-8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765" dirty="0">
                <a:solidFill>
                  <a:srgbClr val="00AFEF"/>
                </a:solidFill>
                <a:latin typeface="휴먼아미체"/>
                <a:cs typeface="휴먼아미체"/>
              </a:rPr>
              <a:t>메서드</a:t>
            </a:r>
            <a:r>
              <a:rPr sz="2400" spc="-445" dirty="0">
                <a:solidFill>
                  <a:srgbClr val="00AFEF"/>
                </a:solidFill>
                <a:latin typeface="휴먼아미체"/>
                <a:cs typeface="휴먼아미체"/>
              </a:rPr>
              <a:t> </a:t>
            </a:r>
            <a:r>
              <a:rPr sz="2400" spc="540" dirty="0">
                <a:latin typeface="휴먼아미체"/>
                <a:cs typeface="휴먼아미체"/>
              </a:rPr>
              <a:t>담당이다</a:t>
            </a:r>
            <a:r>
              <a:rPr sz="2400" spc="540" dirty="0">
                <a:latin typeface="한컴산뜻돋움"/>
                <a:cs typeface="한컴산뜻돋움"/>
              </a:rPr>
              <a:t>. </a:t>
            </a:r>
            <a:r>
              <a:rPr sz="2400" spc="940" dirty="0">
                <a:latin typeface="휴먼아미체"/>
                <a:cs typeface="휴먼아미체"/>
              </a:rPr>
              <a:t>그리고</a:t>
            </a:r>
            <a:r>
              <a:rPr sz="2400" spc="-445" dirty="0">
                <a:latin typeface="휴먼아미체"/>
                <a:cs typeface="휴먼아미체"/>
              </a:rPr>
              <a:t> </a:t>
            </a:r>
            <a:r>
              <a:rPr sz="2400" spc="715" dirty="0">
                <a:latin typeface="휴먼아미체"/>
                <a:cs typeface="휴먼아미체"/>
              </a:rPr>
              <a:t>창의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855" dirty="0">
                <a:latin typeface="휴먼아미체"/>
                <a:cs typeface="휴먼아미체"/>
              </a:rPr>
              <a:t>위치를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940" dirty="0">
                <a:latin typeface="휴먼아미체"/>
                <a:cs typeface="휴먼아미체"/>
              </a:rPr>
              <a:t>옮기는</a:t>
            </a:r>
            <a:r>
              <a:rPr sz="2400" spc="-434" dirty="0">
                <a:latin typeface="휴먼아미체"/>
                <a:cs typeface="휴먼아미체"/>
              </a:rPr>
              <a:t> </a:t>
            </a:r>
            <a:r>
              <a:rPr sz="2400" spc="900" dirty="0">
                <a:latin typeface="휴먼아미체"/>
                <a:cs typeface="휴먼아미체"/>
              </a:rPr>
              <a:t>것은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-35" dirty="0">
                <a:solidFill>
                  <a:srgbClr val="00AFEF"/>
                </a:solidFill>
                <a:latin typeface="한컴산뜻돋움"/>
                <a:cs typeface="한컴산뜻돋움"/>
              </a:rPr>
              <a:t>moveTo()</a:t>
            </a:r>
            <a:r>
              <a:rPr sz="2400" spc="-65" dirty="0">
                <a:solidFill>
                  <a:srgbClr val="00AFEF"/>
                </a:solidFill>
                <a:latin typeface="한컴산뜻돋움"/>
                <a:cs typeface="한컴산뜻돋움"/>
              </a:rPr>
              <a:t> </a:t>
            </a:r>
            <a:r>
              <a:rPr sz="2400" spc="830" dirty="0">
                <a:solidFill>
                  <a:srgbClr val="00AFEF"/>
                </a:solidFill>
                <a:latin typeface="휴먼아미체"/>
                <a:cs typeface="휴먼아미체"/>
              </a:rPr>
              <a:t>메서드</a:t>
            </a:r>
            <a:r>
              <a:rPr sz="2400" spc="830" dirty="0">
                <a:latin typeface="휴먼아미체"/>
                <a:cs typeface="휴먼아미체"/>
              </a:rPr>
              <a:t>를</a:t>
            </a:r>
            <a:r>
              <a:rPr sz="2400" spc="-440" dirty="0">
                <a:latin typeface="휴먼아미체"/>
                <a:cs typeface="휴먼아미체"/>
              </a:rPr>
              <a:t> </a:t>
            </a:r>
            <a:r>
              <a:rPr sz="2400" spc="610" dirty="0">
                <a:latin typeface="휴먼아미체"/>
                <a:cs typeface="휴먼아미체"/>
              </a:rPr>
              <a:t>이용한다</a:t>
            </a:r>
            <a:r>
              <a:rPr sz="2400" spc="610" dirty="0">
                <a:latin typeface="한컴산뜻돋움"/>
                <a:cs typeface="한컴산뜻돋움"/>
              </a:rPr>
              <a:t>.</a:t>
            </a:r>
            <a:endParaRPr sz="2400">
              <a:latin typeface="한컴산뜻돋움"/>
              <a:cs typeface="한컴산뜻돋움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한컴산뜻돋움"/>
              <a:cs typeface="한컴산뜻돋움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FFFFFF"/>
                </a:solidFill>
                <a:latin typeface="나눔고딕 ExtraBold"/>
                <a:cs typeface="나눔고딕 ExtraBold"/>
              </a:rPr>
              <a:t>[참고]메서드?</a:t>
            </a:r>
            <a:r>
              <a:rPr sz="2800" b="1" spc="-5" dirty="0">
                <a:solidFill>
                  <a:srgbClr val="FFFFFF"/>
                </a:solidFill>
                <a:latin typeface="나눔고딕 ExtraBold"/>
                <a:cs typeface="나눔고딕 ExtraBold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나눔고딕 ExtraBold"/>
                <a:cs typeface="나눔고딕 ExtraBold"/>
              </a:rPr>
              <a:t>메소드?</a:t>
            </a:r>
            <a:endParaRPr sz="2800">
              <a:latin typeface="나눔고딕 ExtraBold"/>
              <a:cs typeface="나눔고딕 ExtraBold"/>
            </a:endParaRPr>
          </a:p>
          <a:p>
            <a:pPr marL="69850">
              <a:lnSpc>
                <a:spcPct val="100000"/>
              </a:lnSpc>
              <a:spcBef>
                <a:spcPts val="1510"/>
              </a:spcBef>
            </a:pPr>
            <a:r>
              <a:rPr sz="2800" spc="869" dirty="0">
                <a:solidFill>
                  <a:srgbClr val="5F2BC6"/>
                </a:solidFill>
                <a:latin typeface="휴먼아미체"/>
                <a:cs typeface="휴먼아미체"/>
              </a:rPr>
              <a:t>메서드란</a:t>
            </a:r>
            <a:r>
              <a:rPr sz="2800" spc="-509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1105" dirty="0">
                <a:solidFill>
                  <a:srgbClr val="5F2BC6"/>
                </a:solidFill>
                <a:latin typeface="휴먼아미체"/>
                <a:cs typeface="휴먼아미체"/>
              </a:rPr>
              <a:t>용어는</a:t>
            </a:r>
            <a:r>
              <a:rPr sz="2800" spc="-490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740" dirty="0">
                <a:solidFill>
                  <a:srgbClr val="5F2BC6"/>
                </a:solidFill>
                <a:latin typeface="휴먼아미체"/>
                <a:cs typeface="휴먼아미체"/>
              </a:rPr>
              <a:t>메소드</a:t>
            </a:r>
            <a:r>
              <a:rPr sz="2800" spc="740" dirty="0">
                <a:solidFill>
                  <a:srgbClr val="5F2BC6"/>
                </a:solidFill>
                <a:latin typeface="한컴산뜻돋움"/>
                <a:cs typeface="한컴산뜻돋움"/>
              </a:rPr>
              <a:t>,</a:t>
            </a:r>
            <a:r>
              <a:rPr sz="2800" spc="-105" dirty="0">
                <a:solidFill>
                  <a:srgbClr val="5F2BC6"/>
                </a:solidFill>
                <a:latin typeface="한컴산뜻돋움"/>
                <a:cs typeface="한컴산뜻돋움"/>
              </a:rPr>
              <a:t> </a:t>
            </a:r>
            <a:r>
              <a:rPr sz="2800" spc="1205" dirty="0">
                <a:solidFill>
                  <a:srgbClr val="5F2BC6"/>
                </a:solidFill>
                <a:latin typeface="휴먼아미체"/>
                <a:cs typeface="휴먼아미체"/>
              </a:rPr>
              <a:t>또는</a:t>
            </a:r>
            <a:r>
              <a:rPr sz="2800" spc="-505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1035" dirty="0">
                <a:solidFill>
                  <a:srgbClr val="5F2BC6"/>
                </a:solidFill>
                <a:latin typeface="휴먼아미체"/>
                <a:cs typeface="휴먼아미체"/>
              </a:rPr>
              <a:t>메쏘드라고도</a:t>
            </a:r>
            <a:r>
              <a:rPr sz="2800" spc="-495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475" dirty="0">
                <a:solidFill>
                  <a:srgbClr val="5F2BC6"/>
                </a:solidFill>
                <a:latin typeface="휴먼아미체"/>
                <a:cs typeface="휴먼아미체"/>
              </a:rPr>
              <a:t>한다</a:t>
            </a:r>
            <a:r>
              <a:rPr sz="2800" spc="475" dirty="0">
                <a:solidFill>
                  <a:srgbClr val="5F2BC6"/>
                </a:solidFill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  <a:p>
            <a:pPr marL="69850" marR="1256030" indent="-635">
              <a:lnSpc>
                <a:spcPct val="100000"/>
              </a:lnSpc>
            </a:pPr>
            <a:r>
              <a:rPr sz="2800" spc="1205" dirty="0">
                <a:solidFill>
                  <a:srgbClr val="5F2BC6"/>
                </a:solidFill>
                <a:latin typeface="휴먼아미체"/>
                <a:cs typeface="휴먼아미체"/>
              </a:rPr>
              <a:t>모두</a:t>
            </a:r>
            <a:r>
              <a:rPr sz="2800" spc="-509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110" dirty="0">
                <a:solidFill>
                  <a:srgbClr val="5F2BC6"/>
                </a:solidFill>
                <a:latin typeface="한컴산뜻돋움"/>
                <a:cs typeface="한컴산뜻돋움"/>
              </a:rPr>
              <a:t>method</a:t>
            </a:r>
            <a:r>
              <a:rPr sz="2800" spc="110" dirty="0">
                <a:solidFill>
                  <a:srgbClr val="5F2BC6"/>
                </a:solidFill>
                <a:latin typeface="휴먼아미체"/>
                <a:cs typeface="휴먼아미체"/>
              </a:rPr>
              <a:t>의</a:t>
            </a:r>
            <a:r>
              <a:rPr sz="2800" spc="-490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960" dirty="0">
                <a:solidFill>
                  <a:srgbClr val="5F2BC6"/>
                </a:solidFill>
                <a:latin typeface="휴먼아미체"/>
                <a:cs typeface="휴먼아미체"/>
              </a:rPr>
              <a:t>한국식</a:t>
            </a:r>
            <a:r>
              <a:rPr sz="2800" spc="-490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1105" dirty="0">
                <a:solidFill>
                  <a:srgbClr val="5F2BC6"/>
                </a:solidFill>
                <a:latin typeface="휴먼아미체"/>
                <a:cs typeface="휴먼아미체"/>
              </a:rPr>
              <a:t>표기로</a:t>
            </a:r>
            <a:r>
              <a:rPr sz="2800" spc="-505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840" dirty="0">
                <a:solidFill>
                  <a:srgbClr val="5F2BC6"/>
                </a:solidFill>
                <a:latin typeface="휴먼아미체"/>
                <a:cs typeface="휴먼아미체"/>
              </a:rPr>
              <a:t>아직까지</a:t>
            </a:r>
            <a:r>
              <a:rPr sz="2800" spc="-505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810" dirty="0">
                <a:solidFill>
                  <a:srgbClr val="5F2BC6"/>
                </a:solidFill>
                <a:latin typeface="휴먼아미체"/>
                <a:cs typeface="휴먼아미체"/>
              </a:rPr>
              <a:t>정확한</a:t>
            </a:r>
            <a:r>
              <a:rPr sz="2800" spc="-505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1005" dirty="0">
                <a:solidFill>
                  <a:srgbClr val="5F2BC6"/>
                </a:solidFill>
                <a:latin typeface="휴먼아미체"/>
                <a:cs typeface="휴먼아미체"/>
              </a:rPr>
              <a:t>기준이</a:t>
            </a:r>
            <a:r>
              <a:rPr sz="2800" spc="-505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910" dirty="0">
                <a:solidFill>
                  <a:srgbClr val="5F2BC6"/>
                </a:solidFill>
                <a:latin typeface="휴먼아미체"/>
                <a:cs typeface="휴먼아미체"/>
              </a:rPr>
              <a:t>없기</a:t>
            </a:r>
            <a:r>
              <a:rPr sz="2800" spc="-509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765" dirty="0">
                <a:solidFill>
                  <a:srgbClr val="5F2BC6"/>
                </a:solidFill>
                <a:latin typeface="휴먼아미체"/>
                <a:cs typeface="휴먼아미체"/>
              </a:rPr>
              <a:t>때문에 </a:t>
            </a:r>
            <a:r>
              <a:rPr sz="2800" spc="910" dirty="0">
                <a:solidFill>
                  <a:srgbClr val="5F2BC6"/>
                </a:solidFill>
                <a:latin typeface="휴먼아미체"/>
                <a:cs typeface="휴먼아미체"/>
              </a:rPr>
              <a:t>여러</a:t>
            </a:r>
            <a:r>
              <a:rPr sz="2800" spc="-509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900" dirty="0">
                <a:solidFill>
                  <a:srgbClr val="5F2BC6"/>
                </a:solidFill>
                <a:latin typeface="휴먼아미체"/>
                <a:cs typeface="휴먼아미체"/>
              </a:rPr>
              <a:t>형태로</a:t>
            </a:r>
            <a:r>
              <a:rPr sz="2800" spc="-509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1025" dirty="0">
                <a:solidFill>
                  <a:srgbClr val="5F2BC6"/>
                </a:solidFill>
                <a:latin typeface="휴먼아미체"/>
                <a:cs typeface="휴먼아미체"/>
              </a:rPr>
              <a:t>사용되고</a:t>
            </a:r>
            <a:r>
              <a:rPr sz="2800" spc="-505" dirty="0">
                <a:solidFill>
                  <a:srgbClr val="5F2BC6"/>
                </a:solidFill>
                <a:latin typeface="휴먼아미체"/>
                <a:cs typeface="휴먼아미체"/>
              </a:rPr>
              <a:t> </a:t>
            </a:r>
            <a:r>
              <a:rPr sz="2800" spc="530" dirty="0">
                <a:solidFill>
                  <a:srgbClr val="5F2BC6"/>
                </a:solidFill>
                <a:latin typeface="휴먼아미체"/>
                <a:cs typeface="휴먼아미체"/>
              </a:rPr>
              <a:t>있다</a:t>
            </a:r>
            <a:r>
              <a:rPr sz="2800" spc="530" dirty="0">
                <a:solidFill>
                  <a:srgbClr val="5F2BC6"/>
                </a:solidFill>
                <a:latin typeface="한컴산뜻돋움"/>
                <a:cs typeface="한컴산뜻돋움"/>
              </a:rPr>
              <a:t>.</a:t>
            </a:r>
            <a:endParaRPr sz="2800">
              <a:latin typeface="한컴산뜻돋움"/>
              <a:cs typeface="한컴산뜻돋움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98B74-8B29-594E-82BE-20DF7BF78482}"/>
              </a:ext>
            </a:extLst>
          </p:cNvPr>
          <p:cNvSpPr txBox="1"/>
          <p:nvPr/>
        </p:nvSpPr>
        <p:spPr>
          <a:xfrm>
            <a:off x="306647" y="319086"/>
            <a:ext cx="9299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객체 방식 프로그래밍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2699</Words>
  <Application>Microsoft Office PowerPoint</Application>
  <PresentationFormat>와이드스크린</PresentationFormat>
  <Paragraphs>296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KoPubWorld돋움체 Bold</vt:lpstr>
      <vt:lpstr>나눔고딕</vt:lpstr>
      <vt:lpstr>나눔고딕 ExtraBold</vt:lpstr>
      <vt:lpstr>맑은 고딕</vt:lpstr>
      <vt:lpstr>한컴산뜻돋움</vt:lpstr>
      <vt:lpstr>함초롬바탕</vt:lpstr>
      <vt:lpstr>휴먼아미체</vt:lpstr>
      <vt:lpstr>휴먼엑스포</vt:lpstr>
      <vt:lpstr>Arial</vt:lpstr>
      <vt:lpstr>Times New Roman</vt:lpstr>
      <vt:lpstr>Office 테마</vt:lpstr>
      <vt:lpstr>13[HTML+CSS+ JAVASCRIPT] 자바스크립트</vt:lpstr>
      <vt:lpstr>PowerPoint 프레젠테이션</vt:lpstr>
      <vt:lpstr>HTML5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HTML5</vt:lpstr>
      <vt:lpstr>PowerPoint 프레젠테이션</vt:lpstr>
      <vt:lpstr>02. 스타일시트로 이미지 롤오버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13[HTML+CSS+ JAVASCRIPT] 자바스크립트</dc:title>
  <dc:creator>이 호진</dc:creator>
  <cp:lastModifiedBy>이 호진</cp:lastModifiedBy>
  <cp:revision>3</cp:revision>
  <dcterms:created xsi:type="dcterms:W3CDTF">2023-05-20T06:05:32Z</dcterms:created>
  <dcterms:modified xsi:type="dcterms:W3CDTF">2023-05-22T00:00:05Z</dcterms:modified>
</cp:coreProperties>
</file>